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9" r:id="rId15"/>
    <p:sldId id="280" r:id="rId16"/>
    <p:sldId id="278" r:id="rId17"/>
    <p:sldId id="269" r:id="rId18"/>
    <p:sldId id="270" r:id="rId19"/>
    <p:sldId id="271" r:id="rId20"/>
    <p:sldId id="272" r:id="rId21"/>
    <p:sldId id="273" r:id="rId22"/>
    <p:sldId id="274" r:id="rId23"/>
    <p:sldId id="275" r:id="rId24"/>
    <p:sldId id="276" r:id="rId25"/>
    <p:sldId id="277" r:id="rId26"/>
  </p:sldIdLst>
  <p:sldSz cx="18288000" cy="10287000"/>
  <p:notesSz cx="6858000" cy="9144000"/>
  <p:embeddedFontLst>
    <p:embeddedFont>
      <p:font typeface="WenQuanYi" panose="02020500000000000000" charset="-120"/>
      <p:regular r:id="rId28"/>
    </p:embeddedFont>
    <p:embeddedFont>
      <p:font typeface="Arial Bold" panose="020B0704020202020204" pitchFamily="34" charset="0"/>
      <p:regular r:id="rId29"/>
      <p:bold r:id="rId30"/>
    </p:embeddedFont>
    <p:embeddedFont>
      <p:font typeface="Arimo" panose="02020500000000000000" charset="0"/>
      <p:regular r:id="rId31"/>
    </p:embeddedFont>
    <p:embeddedFont>
      <p:font typeface="Arimo Bold" panose="02020500000000000000" charset="0"/>
      <p:regular r:id="rId32"/>
    </p:embeddedFont>
    <p:embeddedFont>
      <p:font typeface="Arimo Bold Italics" panose="02020500000000000000" charset="0"/>
      <p:regular r:id="rId33"/>
    </p:embeddedFont>
    <p:embeddedFont>
      <p:font typeface="Arimo Italics" panose="02020500000000000000" charset="0"/>
      <p:regular r:id="rId34"/>
    </p:embeddedFont>
    <p:embeddedFont>
      <p:font typeface="DM Sans" pitchFamily="2" charset="0"/>
      <p:regular r:id="rId35"/>
      <p:bold r:id="rId36"/>
      <p:italic r:id="rId37"/>
      <p:boldItalic r:id="rId38"/>
    </p:embeddedFont>
    <p:embeddedFont>
      <p:font typeface="DM Sans Bold" charset="0"/>
      <p:regular r:id="rId39"/>
    </p:embeddedFont>
    <p:embeddedFont>
      <p:font typeface="Sailors" panose="02000000000000000000" charset="0"/>
      <p:regular r:id="rId40"/>
    </p:embeddedFont>
    <p:embeddedFont>
      <p:font typeface="Sailors Italics" panose="02020500000000000000"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58" d="100"/>
          <a:sy n="58" d="100"/>
        </p:scale>
        <p:origin x="46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14.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93391377764384"/>
          <c:y val="3.1060433781517384E-2"/>
          <c:w val="0.88184602274191526"/>
          <c:h val="0.82698698086926858"/>
        </c:manualLayout>
      </c:layout>
      <c:scatterChart>
        <c:scatterStyle val="lineMarker"/>
        <c:varyColors val="0"/>
        <c:ser>
          <c:idx val="0"/>
          <c:order val="0"/>
          <c:tx>
            <c:strRef>
              <c:f>工作表1!$B$1</c:f>
              <c:strCache>
                <c:ptCount val="1"/>
                <c:pt idx="0">
                  <c:v>Y 值</c:v>
                </c:pt>
              </c:strCache>
            </c:strRef>
          </c:tx>
          <c:spPr>
            <a:ln w="28575" cap="rnd">
              <a:noFill/>
              <a:round/>
            </a:ln>
            <a:effectLst/>
          </c:spPr>
          <c:marker>
            <c:symbol val="circle"/>
            <c:size val="5"/>
            <c:spPr>
              <a:solidFill>
                <a:schemeClr val="accent1"/>
              </a:solidFill>
              <a:ln w="9525">
                <a:solidFill>
                  <a:schemeClr val="accent1"/>
                </a:solidFill>
              </a:ln>
              <a:effectLst/>
            </c:spPr>
          </c:marker>
          <c:dPt>
            <c:idx val="2"/>
            <c:marker>
              <c:symbol val="circle"/>
              <c:size val="5"/>
              <c:spPr>
                <a:solidFill>
                  <a:schemeClr val="accent1"/>
                </a:solidFill>
                <a:ln w="9525">
                  <a:solidFill>
                    <a:schemeClr val="accent1"/>
                  </a:solidFill>
                </a:ln>
                <a:effectLst/>
                <a:scene3d>
                  <a:camera prst="orthographicFront"/>
                  <a:lightRig rig="threePt" dir="t"/>
                </a:scene3d>
                <a:sp3d>
                  <a:bevelT w="0"/>
                </a:sp3d>
              </c:spPr>
            </c:marker>
            <c:bubble3D val="0"/>
            <c:extLst>
              <c:ext xmlns:c16="http://schemas.microsoft.com/office/drawing/2014/chart" uri="{C3380CC4-5D6E-409C-BE32-E72D297353CC}">
                <c16:uniqueId val="{00000000-8C03-4E70-9785-2F0A3708AAA4}"/>
              </c:ext>
            </c:extLst>
          </c:dPt>
          <c:xVal>
            <c:numRef>
              <c:f>工作表1!$A$2:$A$5</c:f>
              <c:numCache>
                <c:formatCode>General</c:formatCode>
                <c:ptCount val="4"/>
                <c:pt idx="0">
                  <c:v>0.8</c:v>
                </c:pt>
                <c:pt idx="1">
                  <c:v>0.5</c:v>
                </c:pt>
                <c:pt idx="2">
                  <c:v>0.1</c:v>
                </c:pt>
                <c:pt idx="3">
                  <c:v>0.5</c:v>
                </c:pt>
              </c:numCache>
            </c:numRef>
          </c:xVal>
          <c:yVal>
            <c:numRef>
              <c:f>工作表1!$B$2:$B$5</c:f>
              <c:numCache>
                <c:formatCode>General</c:formatCode>
                <c:ptCount val="4"/>
                <c:pt idx="0">
                  <c:v>0.2</c:v>
                </c:pt>
                <c:pt idx="1">
                  <c:v>0.4</c:v>
                </c:pt>
                <c:pt idx="2">
                  <c:v>1</c:v>
                </c:pt>
                <c:pt idx="3">
                  <c:v>0.3</c:v>
                </c:pt>
              </c:numCache>
            </c:numRef>
          </c:yVal>
          <c:smooth val="0"/>
          <c:extLst>
            <c:ext xmlns:c16="http://schemas.microsoft.com/office/drawing/2014/chart" uri="{C3380CC4-5D6E-409C-BE32-E72D297353CC}">
              <c16:uniqueId val="{00000001-8C03-4E70-9785-2F0A3708AAA4}"/>
            </c:ext>
          </c:extLst>
        </c:ser>
        <c:dLbls>
          <c:showLegendKey val="0"/>
          <c:showVal val="0"/>
          <c:showCatName val="0"/>
          <c:showSerName val="0"/>
          <c:showPercent val="0"/>
          <c:showBubbleSize val="0"/>
        </c:dLbls>
        <c:axId val="1323683455"/>
        <c:axId val="1323686335"/>
      </c:scatterChart>
      <c:valAx>
        <c:axId val="1323683455"/>
        <c:scaling>
          <c:orientation val="minMax"/>
          <c:max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熱量</a:t>
                </a:r>
              </a:p>
            </c:rich>
          </c:tx>
          <c:layout>
            <c:manualLayout>
              <c:xMode val="edge"/>
              <c:yMode val="edge"/>
              <c:x val="0.50423287008024975"/>
              <c:y val="0.92593862815884476"/>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6335"/>
        <c:crosses val="autoZero"/>
        <c:crossBetween val="midCat"/>
        <c:majorUnit val="0.2"/>
      </c:valAx>
      <c:valAx>
        <c:axId val="1323686335"/>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維生素</a:t>
                </a:r>
              </a:p>
            </c:rich>
          </c:tx>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3455"/>
        <c:crosses val="autoZero"/>
        <c:crossBetween val="midCat"/>
        <c:majorUnit val="0.2"/>
        <c:min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93391377764384"/>
          <c:y val="3.1060433781517384E-2"/>
          <c:w val="0.88184602274191526"/>
          <c:h val="0.82698698086926858"/>
        </c:manualLayout>
      </c:layout>
      <c:scatterChart>
        <c:scatterStyle val="lineMarker"/>
        <c:varyColors val="0"/>
        <c:ser>
          <c:idx val="0"/>
          <c:order val="0"/>
          <c:tx>
            <c:strRef>
              <c:f>工作表1!$B$1</c:f>
              <c:strCache>
                <c:ptCount val="1"/>
                <c:pt idx="0">
                  <c:v>Y 值</c:v>
                </c:pt>
              </c:strCache>
            </c:strRef>
          </c:tx>
          <c:spPr>
            <a:ln w="28575" cap="rnd">
              <a:noFill/>
              <a:round/>
            </a:ln>
            <a:effectLst/>
          </c:spPr>
          <c:marker>
            <c:symbol val="circle"/>
            <c:size val="5"/>
            <c:spPr>
              <a:solidFill>
                <a:schemeClr val="accent1"/>
              </a:solidFill>
              <a:ln w="9525">
                <a:solidFill>
                  <a:schemeClr val="accent1"/>
                </a:solidFill>
              </a:ln>
              <a:effectLst/>
            </c:spPr>
          </c:marker>
          <c:dPt>
            <c:idx val="2"/>
            <c:marker>
              <c:symbol val="circle"/>
              <c:size val="5"/>
              <c:spPr>
                <a:solidFill>
                  <a:schemeClr val="accent1"/>
                </a:solidFill>
                <a:ln w="9525">
                  <a:solidFill>
                    <a:schemeClr val="accent1"/>
                  </a:solidFill>
                </a:ln>
                <a:effectLst/>
                <a:scene3d>
                  <a:camera prst="orthographicFront"/>
                  <a:lightRig rig="threePt" dir="t"/>
                </a:scene3d>
                <a:sp3d>
                  <a:bevelT w="0"/>
                </a:sp3d>
              </c:spPr>
            </c:marker>
            <c:bubble3D val="0"/>
            <c:extLst>
              <c:ext xmlns:c16="http://schemas.microsoft.com/office/drawing/2014/chart" uri="{C3380CC4-5D6E-409C-BE32-E72D297353CC}">
                <c16:uniqueId val="{00000001-DA64-4B61-ABC7-C1C17969EE30}"/>
              </c:ext>
            </c:extLst>
          </c:dPt>
          <c:xVal>
            <c:numRef>
              <c:f>工作表1!$A$2:$A$5</c:f>
              <c:numCache>
                <c:formatCode>General</c:formatCode>
                <c:ptCount val="4"/>
                <c:pt idx="0">
                  <c:v>0.8</c:v>
                </c:pt>
                <c:pt idx="1">
                  <c:v>0.5</c:v>
                </c:pt>
                <c:pt idx="2">
                  <c:v>0.1</c:v>
                </c:pt>
                <c:pt idx="3">
                  <c:v>0.5</c:v>
                </c:pt>
              </c:numCache>
            </c:numRef>
          </c:xVal>
          <c:yVal>
            <c:numRef>
              <c:f>工作表1!$B$2:$B$5</c:f>
              <c:numCache>
                <c:formatCode>General</c:formatCode>
                <c:ptCount val="4"/>
                <c:pt idx="0">
                  <c:v>0.2</c:v>
                </c:pt>
                <c:pt idx="1">
                  <c:v>0.4</c:v>
                </c:pt>
                <c:pt idx="2">
                  <c:v>1</c:v>
                </c:pt>
                <c:pt idx="3">
                  <c:v>0.3</c:v>
                </c:pt>
              </c:numCache>
            </c:numRef>
          </c:yVal>
          <c:smooth val="0"/>
          <c:extLst>
            <c:ext xmlns:c16="http://schemas.microsoft.com/office/drawing/2014/chart" uri="{C3380CC4-5D6E-409C-BE32-E72D297353CC}">
              <c16:uniqueId val="{00000000-DA64-4B61-ABC7-C1C17969EE30}"/>
            </c:ext>
          </c:extLst>
        </c:ser>
        <c:dLbls>
          <c:showLegendKey val="0"/>
          <c:showVal val="0"/>
          <c:showCatName val="0"/>
          <c:showSerName val="0"/>
          <c:showPercent val="0"/>
          <c:showBubbleSize val="0"/>
        </c:dLbls>
        <c:axId val="1323683455"/>
        <c:axId val="1323686335"/>
      </c:scatterChart>
      <c:valAx>
        <c:axId val="1323683455"/>
        <c:scaling>
          <c:orientation val="minMax"/>
          <c:max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熱量</a:t>
                </a:r>
              </a:p>
            </c:rich>
          </c:tx>
          <c:layout>
            <c:manualLayout>
              <c:xMode val="edge"/>
              <c:yMode val="edge"/>
              <c:x val="0.50423287008024975"/>
              <c:y val="0.92593862815884476"/>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6335"/>
        <c:crosses val="autoZero"/>
        <c:crossBetween val="midCat"/>
        <c:majorUnit val="0.2"/>
      </c:valAx>
      <c:valAx>
        <c:axId val="1323686335"/>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維生素</a:t>
                </a:r>
              </a:p>
            </c:rich>
          </c:tx>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3455"/>
        <c:crosses val="autoZero"/>
        <c:crossBetween val="midCat"/>
        <c:majorUnit val="0.2"/>
        <c:min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93391377764384"/>
          <c:y val="3.1060433781517384E-2"/>
          <c:w val="0.88184602274191526"/>
          <c:h val="0.82698698086926858"/>
        </c:manualLayout>
      </c:layout>
      <c:scatterChart>
        <c:scatterStyle val="lineMarker"/>
        <c:varyColors val="0"/>
        <c:ser>
          <c:idx val="0"/>
          <c:order val="0"/>
          <c:tx>
            <c:strRef>
              <c:f>工作表1!$B$1</c:f>
              <c:strCache>
                <c:ptCount val="1"/>
                <c:pt idx="0">
                  <c:v>Y 值</c:v>
                </c:pt>
              </c:strCache>
            </c:strRef>
          </c:tx>
          <c:spPr>
            <a:ln w="28575" cap="rnd">
              <a:noFill/>
              <a:round/>
            </a:ln>
            <a:effectLst/>
          </c:spPr>
          <c:marker>
            <c:symbol val="circle"/>
            <c:size val="5"/>
            <c:spPr>
              <a:solidFill>
                <a:schemeClr val="accent1"/>
              </a:solidFill>
              <a:ln w="9525">
                <a:solidFill>
                  <a:schemeClr val="accent1"/>
                </a:solidFill>
              </a:ln>
              <a:effectLst/>
            </c:spPr>
          </c:marker>
          <c:dPt>
            <c:idx val="2"/>
            <c:marker>
              <c:symbol val="circle"/>
              <c:size val="5"/>
              <c:spPr>
                <a:solidFill>
                  <a:schemeClr val="accent1"/>
                </a:solidFill>
                <a:ln w="9525">
                  <a:solidFill>
                    <a:schemeClr val="accent1"/>
                  </a:solidFill>
                </a:ln>
                <a:effectLst/>
                <a:scene3d>
                  <a:camera prst="orthographicFront"/>
                  <a:lightRig rig="threePt" dir="t"/>
                </a:scene3d>
                <a:sp3d>
                  <a:bevelT w="0"/>
                </a:sp3d>
              </c:spPr>
            </c:marker>
            <c:bubble3D val="0"/>
            <c:extLst>
              <c:ext xmlns:c16="http://schemas.microsoft.com/office/drawing/2014/chart" uri="{C3380CC4-5D6E-409C-BE32-E72D297353CC}">
                <c16:uniqueId val="{00000001-DA64-4B61-ABC7-C1C17969EE30}"/>
              </c:ext>
            </c:extLst>
          </c:dPt>
          <c:xVal>
            <c:numRef>
              <c:f>工作表1!$A$2:$A$5</c:f>
              <c:numCache>
                <c:formatCode>General</c:formatCode>
                <c:ptCount val="4"/>
                <c:pt idx="0">
                  <c:v>0.8</c:v>
                </c:pt>
                <c:pt idx="1">
                  <c:v>0.5</c:v>
                </c:pt>
                <c:pt idx="2">
                  <c:v>0.1</c:v>
                </c:pt>
                <c:pt idx="3">
                  <c:v>0.5</c:v>
                </c:pt>
              </c:numCache>
            </c:numRef>
          </c:xVal>
          <c:yVal>
            <c:numRef>
              <c:f>工作表1!$B$2:$B$5</c:f>
              <c:numCache>
                <c:formatCode>General</c:formatCode>
                <c:ptCount val="4"/>
                <c:pt idx="0">
                  <c:v>0.2</c:v>
                </c:pt>
                <c:pt idx="1">
                  <c:v>0.4</c:v>
                </c:pt>
                <c:pt idx="2">
                  <c:v>1</c:v>
                </c:pt>
                <c:pt idx="3">
                  <c:v>0.3</c:v>
                </c:pt>
              </c:numCache>
            </c:numRef>
          </c:yVal>
          <c:smooth val="0"/>
          <c:extLst>
            <c:ext xmlns:c16="http://schemas.microsoft.com/office/drawing/2014/chart" uri="{C3380CC4-5D6E-409C-BE32-E72D297353CC}">
              <c16:uniqueId val="{00000000-DA64-4B61-ABC7-C1C17969EE30}"/>
            </c:ext>
          </c:extLst>
        </c:ser>
        <c:dLbls>
          <c:showLegendKey val="0"/>
          <c:showVal val="0"/>
          <c:showCatName val="0"/>
          <c:showSerName val="0"/>
          <c:showPercent val="0"/>
          <c:showBubbleSize val="0"/>
        </c:dLbls>
        <c:axId val="1323683455"/>
        <c:axId val="1323686335"/>
      </c:scatterChart>
      <c:valAx>
        <c:axId val="1323683455"/>
        <c:scaling>
          <c:orientation val="minMax"/>
          <c:max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熱量</a:t>
                </a:r>
              </a:p>
            </c:rich>
          </c:tx>
          <c:layout>
            <c:manualLayout>
              <c:xMode val="edge"/>
              <c:yMode val="edge"/>
              <c:x val="0.50423287008024975"/>
              <c:y val="0.92593862815884476"/>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6335"/>
        <c:crosses val="autoZero"/>
        <c:crossBetween val="midCat"/>
        <c:majorUnit val="0.2"/>
      </c:valAx>
      <c:valAx>
        <c:axId val="1323686335"/>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維生素</a:t>
                </a:r>
              </a:p>
            </c:rich>
          </c:tx>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3455"/>
        <c:crosses val="autoZero"/>
        <c:crossBetween val="midCat"/>
        <c:majorUnit val="0.2"/>
        <c:min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76A61-E076-A006-C904-23041CE5C02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568F4E-5B2F-244D-E33D-875B59EA1719}"/>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88820E18-C4C5-EBFD-1208-068575CC9A2F}"/>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919CA22F-A7AC-6326-D892-1194C170C507}"/>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A77BC48-DBDE-5D4E-D084-85E1B585327F}"/>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a:extLst>
              <a:ext uri="{FF2B5EF4-FFF2-40B4-BE49-F238E27FC236}">
                <a16:creationId xmlns:a16="http://schemas.microsoft.com/office/drawing/2014/main" id="{56A404BE-3A5B-4D96-2683-145AEC69E98B}"/>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60F2E110-B6AC-AE14-7DB0-C821412E7561}"/>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799626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8AB62-B09F-3817-B063-730136F526D8}"/>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258FB8-91A4-F786-0DB1-D97E1A9C9532}"/>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6EAFE62D-3207-CFFD-17E2-269138F92DAA}"/>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B3E2DA77-873C-156B-A092-E03200D5897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D700DE3-7B17-597A-EA7F-1B5950FC012D}"/>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a:extLst>
              <a:ext uri="{FF2B5EF4-FFF2-40B4-BE49-F238E27FC236}">
                <a16:creationId xmlns:a16="http://schemas.microsoft.com/office/drawing/2014/main" id="{8018E181-9219-808A-F5AC-15ED0820FECB}"/>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605BD12F-8DCB-01F2-B058-53576EF601E8}"/>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764060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6374A-7A68-C56B-3165-38DBA1FA5570}"/>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41FF65A5-E298-D0B0-C485-D3C2871C6F89}"/>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2D8FFDC6-35E2-6E37-218C-2339A4CCBF9B}"/>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D5E7E361-B381-7738-276D-BC2A6582B509}"/>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CE9E4B46-3776-4354-DE3B-2CB8E0B8124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a:extLst>
              <a:ext uri="{FF2B5EF4-FFF2-40B4-BE49-F238E27FC236}">
                <a16:creationId xmlns:a16="http://schemas.microsoft.com/office/drawing/2014/main" id="{86EAFF9D-3A2D-152E-1573-B9B52421A7D2}"/>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B138B59B-4071-1810-8328-11DA56FDE559}"/>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37226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By far the most common usage of embeddings in the world of generative AI is to enable the paradigm called ‘Retrieval Augmented Generation’. This is a fancy way of saying – let's find &amp; feed the LLM relevant context and information at query time.</a:t>
            </a:r>
          </a:p>
          <a:p>
            <a:r>
              <a:rPr lang="en-US" dirty="0"/>
              <a:t>This paradigm, or family of architectures, is also often referred to by the term ‘Grounding’.</a:t>
            </a:r>
          </a:p>
          <a:p>
            <a:r>
              <a:rPr lang="en-US" dirty="0"/>
              <a:t>Before we dig into the high level architecture, let us understand the problem we are trying to solve:</a:t>
            </a:r>
          </a:p>
          <a:p>
            <a:r>
              <a:rPr lang="en-US" dirty="0"/>
              <a:t>Problem #1 – LLMs don't know your business’s proprietary or domain specific data. LLMs are typically trained on vast quantities of public web data. But they are not  trained on your data that may matter a lot your use cases</a:t>
            </a:r>
          </a:p>
          <a:p>
            <a:r>
              <a:rPr lang="en-US" dirty="0"/>
              <a:t>Problem #2 - LLMs do not have real-time information. They may have information up until the point were trained, but they may not have data from yesterday, or last week or even last month.</a:t>
            </a:r>
          </a:p>
          <a:p>
            <a:r>
              <a:rPr lang="en-US" dirty="0"/>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dirty="0"/>
              <a:t>So what is the solution?</a:t>
            </a:r>
          </a:p>
          <a:p>
            <a:r>
              <a:rPr lang="en-US" dirty="0"/>
              <a:t>Feed the LLM relevant context and information in real-time, by using an information retrieval system.</a:t>
            </a:r>
          </a:p>
          <a:p>
            <a:r>
              <a:rPr lang="en-US" dirty="0"/>
              <a:t>We take the input prompt…..in generative AI ‘prompt’ is the term used to refer to the input query to a model…..we take the prompt and use it to query an information retrieval system that has indexed the information you want the LLM to use.</a:t>
            </a:r>
          </a:p>
          <a:p>
            <a:r>
              <a:rPr lang="en-US" dirty="0"/>
              <a:t>You take the top results returned by the information retrieval system, and append the content of the returned results to the prompt….and then you pass this augmented prompt to the LLM.</a:t>
            </a:r>
          </a:p>
          <a:p>
            <a:r>
              <a:rPr lang="en-US" dirty="0"/>
              <a:t>Now the LLM not only has the original user query, but also additional information that it can use to answer the query.</a:t>
            </a:r>
          </a:p>
          <a:p>
            <a:r>
              <a:rPr lang="en-US" dirty="0"/>
              <a:t>—-------</a:t>
            </a:r>
          </a:p>
          <a:p>
            <a:endParaRPr lang="en-US" dirty="0"/>
          </a:p>
          <a:p>
            <a:r>
              <a:rPr lang="en-US" dirty="0"/>
              <a:t>Are frozen in time without access to new information since they were trained </a:t>
            </a:r>
          </a:p>
          <a:p>
            <a:r>
              <a:rPr lang="en-US" dirty="0"/>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Ok we’ve looked at what RAG is, the various stages to the process and some potential elements to consider for performance. Now let’s look at some potential approaches. How would you go about using RAG for a use case in your business.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Ok we’ve looked at what RAG is, the various stages to the process and some potential elements to consider for performance. Now let’s look at some potential approaches. How would you go about using RAG for a use case in your business.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Credit: Retrieval-Augmented Generation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Credit: Retrieval-Augmented Generation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0.svg"/><Relationship Id="rId4" Type="http://schemas.openxmlformats.org/officeDocument/2006/relationships/image" Target="../media/image3.pn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towardsdatascience.com/rag-vs-finetuning-which-is-the-best-tool-to-boost-your-llm-application-94654b1eaba7" TargetMode="External"/><Relationship Id="rId5" Type="http://schemas.openxmlformats.org/officeDocument/2006/relationships/image" Target="../media/image15.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nsysugdsc.pse.is/RAG_Source" TargetMode="Externa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0756" y="0"/>
            <a:ext cx="11786489" cy="11786489"/>
          </a:xfrm>
          <a:custGeom>
            <a:avLst/>
            <a:gdLst/>
            <a:ahLst/>
            <a:cxnLst/>
            <a:rect l="l" t="t" r="r" b="b"/>
            <a:pathLst>
              <a:path w="11786489" h="11786489">
                <a:moveTo>
                  <a:pt x="0" y="0"/>
                </a:moveTo>
                <a:lnTo>
                  <a:pt x="11786488" y="0"/>
                </a:lnTo>
                <a:lnTo>
                  <a:pt x="11786488" y="11786489"/>
                </a:lnTo>
                <a:lnTo>
                  <a:pt x="0" y="11786489"/>
                </a:lnTo>
                <a:lnTo>
                  <a:pt x="0" y="0"/>
                </a:lnTo>
                <a:close/>
              </a:path>
            </a:pathLst>
          </a:custGeom>
          <a:blipFill>
            <a:blip r:embed="rId2"/>
            <a:stretch>
              <a:fillRect/>
            </a:stretch>
          </a:blipFill>
        </p:spPr>
        <p:txBody>
          <a:bodyPr/>
          <a:lstStyle/>
          <a:p>
            <a:endParaRPr lang="zh-TW" altLang="en-US"/>
          </a:p>
        </p:txBody>
      </p:sp>
      <p:sp>
        <p:nvSpPr>
          <p:cNvPr id="3" name="Freeform 3"/>
          <p:cNvSpPr/>
          <p:nvPr/>
        </p:nvSpPr>
        <p:spPr>
          <a:xfrm>
            <a:off x="0" y="-4221016"/>
            <a:ext cx="18288000" cy="16007504"/>
          </a:xfrm>
          <a:custGeom>
            <a:avLst/>
            <a:gdLst/>
            <a:ahLst/>
            <a:cxnLst/>
            <a:rect l="l" t="t" r="r" b="b"/>
            <a:pathLst>
              <a:path w="18288000" h="16007504">
                <a:moveTo>
                  <a:pt x="0" y="0"/>
                </a:moveTo>
                <a:lnTo>
                  <a:pt x="18288000" y="0"/>
                </a:lnTo>
                <a:lnTo>
                  <a:pt x="18288000" y="16007505"/>
                </a:lnTo>
                <a:lnTo>
                  <a:pt x="0" y="16007505"/>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028700" y="1028700"/>
            <a:ext cx="16230600" cy="82296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0000"/>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6754680" y="1028700"/>
            <a:ext cx="4778639" cy="2153439"/>
            <a:chOff x="0" y="0"/>
            <a:chExt cx="6371519" cy="2871252"/>
          </a:xfrm>
        </p:grpSpPr>
        <p:sp>
          <p:nvSpPr>
            <p:cNvPr id="8" name="Freeform 8"/>
            <p:cNvSpPr/>
            <p:nvPr/>
          </p:nvSpPr>
          <p:spPr>
            <a:xfrm>
              <a:off x="400596" y="0"/>
              <a:ext cx="5570327" cy="1934271"/>
            </a:xfrm>
            <a:custGeom>
              <a:avLst/>
              <a:gdLst/>
              <a:ahLst/>
              <a:cxnLst/>
              <a:rect l="l" t="t" r="r" b="b"/>
              <a:pathLst>
                <a:path w="5570327" h="1934271">
                  <a:moveTo>
                    <a:pt x="0" y="0"/>
                  </a:moveTo>
                  <a:lnTo>
                    <a:pt x="5570327" y="0"/>
                  </a:lnTo>
                  <a:lnTo>
                    <a:pt x="5570327" y="1934271"/>
                  </a:lnTo>
                  <a:lnTo>
                    <a:pt x="0" y="1934271"/>
                  </a:lnTo>
                  <a:lnTo>
                    <a:pt x="0" y="0"/>
                  </a:lnTo>
                  <a:close/>
                </a:path>
              </a:pathLst>
            </a:custGeom>
            <a:blipFill>
              <a:blip r:embed="rId4"/>
              <a:stretch>
                <a:fillRect l="-3494" r="-3494" b="-54053"/>
              </a:stretch>
            </a:blipFill>
          </p:spPr>
          <p:txBody>
            <a:bodyPr/>
            <a:lstStyle/>
            <a:p>
              <a:endParaRPr lang="zh-TW" altLang="en-US"/>
            </a:p>
          </p:txBody>
        </p:sp>
        <p:sp>
          <p:nvSpPr>
            <p:cNvPr id="9" name="TextBox 9"/>
            <p:cNvSpPr txBox="1"/>
            <p:nvPr/>
          </p:nvSpPr>
          <p:spPr>
            <a:xfrm>
              <a:off x="0" y="1886646"/>
              <a:ext cx="6371519" cy="984606"/>
            </a:xfrm>
            <a:prstGeom prst="rect">
              <a:avLst/>
            </a:prstGeom>
          </p:spPr>
          <p:txBody>
            <a:bodyPr lIns="0" tIns="0" rIns="0" bIns="0" rtlCol="0" anchor="t">
              <a:spAutoFit/>
            </a:bodyPr>
            <a:lstStyle/>
            <a:p>
              <a:pPr algn="ctr">
                <a:lnSpc>
                  <a:spcPts val="3035"/>
                </a:lnSpc>
              </a:pPr>
              <a:r>
                <a:rPr lang="en-US" sz="2167">
                  <a:solidFill>
                    <a:srgbClr val="4285F4"/>
                  </a:solidFill>
                  <a:latin typeface="DM Sans"/>
                  <a:ea typeface="DM Sans"/>
                  <a:cs typeface="DM Sans"/>
                  <a:sym typeface="DM Sans"/>
                </a:rPr>
                <a:t>On Campus</a:t>
              </a:r>
              <a:r>
                <a:rPr lang="en-US" sz="2167">
                  <a:solidFill>
                    <a:srgbClr val="000000"/>
                  </a:solidFill>
                  <a:latin typeface="DM Sans"/>
                  <a:ea typeface="DM Sans"/>
                  <a:cs typeface="DM Sans"/>
                  <a:sym typeface="DM Sans"/>
                </a:rPr>
                <a:t> ‧</a:t>
              </a:r>
            </a:p>
            <a:p>
              <a:pPr algn="ctr">
                <a:lnSpc>
                  <a:spcPts val="3035"/>
                </a:lnSpc>
              </a:pPr>
              <a:r>
                <a:rPr lang="en-US" sz="2167" b="1">
                  <a:solidFill>
                    <a:srgbClr val="636D74"/>
                  </a:solidFill>
                  <a:latin typeface="DM Sans Bold"/>
                  <a:ea typeface="DM Sans Bold"/>
                  <a:cs typeface="DM Sans Bold"/>
                  <a:sym typeface="DM Sans Bold"/>
                </a:rPr>
                <a:t>National Sun Yat-sen University</a:t>
              </a:r>
            </a:p>
          </p:txBody>
        </p:sp>
      </p:grpSp>
      <p:sp>
        <p:nvSpPr>
          <p:cNvPr id="10" name="Freeform 10"/>
          <p:cNvSpPr/>
          <p:nvPr/>
        </p:nvSpPr>
        <p:spPr>
          <a:xfrm>
            <a:off x="370595" y="8092830"/>
            <a:ext cx="2278719" cy="1765881"/>
          </a:xfrm>
          <a:custGeom>
            <a:avLst/>
            <a:gdLst/>
            <a:ahLst/>
            <a:cxnLst/>
            <a:rect l="l" t="t" r="r" b="b"/>
            <a:pathLst>
              <a:path w="2278719" h="1765881">
                <a:moveTo>
                  <a:pt x="0" y="0"/>
                </a:moveTo>
                <a:lnTo>
                  <a:pt x="2278719" y="0"/>
                </a:lnTo>
                <a:lnTo>
                  <a:pt x="2278719" y="1765880"/>
                </a:lnTo>
                <a:lnTo>
                  <a:pt x="0" y="1765880"/>
                </a:lnTo>
                <a:lnTo>
                  <a:pt x="0" y="0"/>
                </a:lnTo>
                <a:close/>
              </a:path>
            </a:pathLst>
          </a:custGeom>
          <a:blipFill>
            <a:blip r:embed="rId5"/>
            <a:stretch>
              <a:fillRect r="-505" b="-4300"/>
            </a:stretch>
          </a:blipFill>
        </p:spPr>
        <p:txBody>
          <a:bodyPr/>
          <a:lstStyle/>
          <a:p>
            <a:endParaRPr lang="zh-TW" altLang="en-US"/>
          </a:p>
        </p:txBody>
      </p:sp>
      <p:sp>
        <p:nvSpPr>
          <p:cNvPr id="11" name="TextBox 11"/>
          <p:cNvSpPr txBox="1"/>
          <p:nvPr/>
        </p:nvSpPr>
        <p:spPr>
          <a:xfrm>
            <a:off x="2437450" y="3725586"/>
            <a:ext cx="13413099" cy="5214061"/>
          </a:xfrm>
          <a:prstGeom prst="rect">
            <a:avLst/>
          </a:prstGeom>
        </p:spPr>
        <p:txBody>
          <a:bodyPr lIns="0" tIns="0" rIns="0" bIns="0" rtlCol="0" anchor="t">
            <a:spAutoFit/>
          </a:bodyPr>
          <a:lstStyle/>
          <a:p>
            <a:pPr algn="ctr">
              <a:lnSpc>
                <a:spcPts val="7999"/>
              </a:lnSpc>
            </a:pPr>
            <a:r>
              <a:rPr lang="en-US" sz="6399" b="1">
                <a:solidFill>
                  <a:srgbClr val="202124"/>
                </a:solidFill>
                <a:latin typeface="Arimo Bold"/>
                <a:ea typeface="Arimo Bold"/>
                <a:cs typeface="Arimo Bold"/>
                <a:sym typeface="Arimo Bold"/>
              </a:rPr>
              <a:t>RAG</a:t>
            </a:r>
          </a:p>
          <a:p>
            <a:pPr algn="ctr">
              <a:lnSpc>
                <a:spcPts val="7999"/>
              </a:lnSpc>
            </a:pPr>
            <a:r>
              <a:rPr lang="en-US" sz="6399" b="1">
                <a:solidFill>
                  <a:srgbClr val="202124"/>
                </a:solidFill>
                <a:latin typeface="Arimo Bold"/>
                <a:ea typeface="Arimo Bold"/>
                <a:cs typeface="Arimo Bold"/>
                <a:sym typeface="Arimo Bold"/>
              </a:rPr>
              <a:t>Introduction &amp; Implementation </a:t>
            </a:r>
          </a:p>
          <a:p>
            <a:pPr algn="ctr">
              <a:lnSpc>
                <a:spcPts val="7999"/>
              </a:lnSpc>
            </a:pPr>
            <a:endParaRPr lang="en-US" sz="6399" b="1">
              <a:solidFill>
                <a:srgbClr val="202124"/>
              </a:solidFill>
              <a:latin typeface="Arimo Bold"/>
              <a:ea typeface="Arimo Bold"/>
              <a:cs typeface="Arimo Bold"/>
              <a:sym typeface="Arimo Bold"/>
            </a:endParaRPr>
          </a:p>
          <a:p>
            <a:pPr algn="ctr">
              <a:lnSpc>
                <a:spcPts val="7999"/>
              </a:lnSpc>
            </a:pPr>
            <a:r>
              <a:rPr lang="en-US" sz="6399" b="1">
                <a:solidFill>
                  <a:srgbClr val="202124"/>
                </a:solidFill>
                <a:latin typeface="Arimo Bold"/>
                <a:ea typeface="Arimo Bold"/>
                <a:cs typeface="Arimo Bold"/>
                <a:sym typeface="Arimo Bold"/>
              </a:rPr>
              <a:t>RAG 基本介紹與實作</a:t>
            </a:r>
          </a:p>
          <a:p>
            <a:pPr algn="l">
              <a:lnSpc>
                <a:spcPts val="9220"/>
              </a:lnSpc>
            </a:pPr>
            <a:endParaRPr lang="en-US" sz="6399" b="1">
              <a:solidFill>
                <a:srgbClr val="202124"/>
              </a:solidFill>
              <a:latin typeface="Arimo Bold"/>
              <a:ea typeface="Arimo Bold"/>
              <a:cs typeface="Arimo Bold"/>
              <a:sym typeface="Arimo Bold"/>
            </a:endParaRPr>
          </a:p>
        </p:txBody>
      </p:sp>
      <p:sp>
        <p:nvSpPr>
          <p:cNvPr id="12" name="TextBox 12"/>
          <p:cNvSpPr txBox="1"/>
          <p:nvPr/>
        </p:nvSpPr>
        <p:spPr>
          <a:xfrm>
            <a:off x="9252610" y="8606590"/>
            <a:ext cx="8006690" cy="589915"/>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WenQuanYi"/>
                <a:ea typeface="WenQuanYi"/>
                <a:cs typeface="WenQuanYi"/>
                <a:sym typeface="WenQuanYi"/>
              </a:rPr>
              <a:t>講者: GDG on Campus NSYSU - Kai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Freeform 13"/>
          <p:cNvSpPr/>
          <p:nvPr/>
        </p:nvSpPr>
        <p:spPr>
          <a:xfrm>
            <a:off x="8330656" y="4599899"/>
            <a:ext cx="1626689" cy="3424608"/>
          </a:xfrm>
          <a:custGeom>
            <a:avLst/>
            <a:gdLst/>
            <a:ahLst/>
            <a:cxnLst/>
            <a:rect l="l" t="t" r="r" b="b"/>
            <a:pathLst>
              <a:path w="1626689" h="3424608">
                <a:moveTo>
                  <a:pt x="0" y="0"/>
                </a:moveTo>
                <a:lnTo>
                  <a:pt x="1626688" y="0"/>
                </a:lnTo>
                <a:lnTo>
                  <a:pt x="1626688"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4" name="TextBox 14"/>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5" name="TextBox 15"/>
          <p:cNvSpPr txBox="1"/>
          <p:nvPr/>
        </p:nvSpPr>
        <p:spPr>
          <a:xfrm>
            <a:off x="5867400" y="8214646"/>
            <a:ext cx="5943600" cy="592342"/>
          </a:xfrm>
          <a:prstGeom prst="rect">
            <a:avLst/>
          </a:prstGeom>
        </p:spPr>
        <p:txBody>
          <a:bodyPr lIns="0" tIns="0" rIns="0" bIns="0" rtlCol="0" anchor="t">
            <a:spAutoFit/>
          </a:bodyPr>
          <a:lstStyle/>
          <a:p>
            <a:pPr marL="0" lvl="0" indent="0" algn="ctr">
              <a:lnSpc>
                <a:spcPts val="5040"/>
              </a:lnSpc>
              <a:spcBef>
                <a:spcPct val="0"/>
              </a:spcBef>
            </a:pPr>
            <a:r>
              <a:rPr lang="zh-TW" altLang="en-US" sz="3600" dirty="0">
                <a:solidFill>
                  <a:srgbClr val="000000"/>
                </a:solidFill>
                <a:latin typeface="WenQuanYi"/>
                <a:ea typeface="WenQuanYi"/>
                <a:cs typeface="WenQuanYi"/>
                <a:sym typeface="WenQuanYi"/>
              </a:rPr>
              <a:t>我晚餐要吃甚麼</a:t>
            </a:r>
            <a:r>
              <a:rPr lang="en-US" altLang="zh-TW" sz="3600" dirty="0">
                <a:solidFill>
                  <a:srgbClr val="000000"/>
                </a:solidFill>
                <a:latin typeface="WenQuanYi"/>
                <a:ea typeface="WenQuanYi"/>
                <a:cs typeface="WenQuanYi"/>
                <a:sym typeface="WenQuanYi"/>
              </a:rPr>
              <a:t>?</a:t>
            </a:r>
            <a:endParaRPr lang="en-US" sz="3600" dirty="0">
              <a:solidFill>
                <a:srgbClr val="000000"/>
              </a:solidFill>
              <a:latin typeface="WenQuanYi"/>
              <a:ea typeface="WenQuanYi"/>
              <a:cs typeface="WenQuanYi"/>
              <a:sym typeface="WenQuanYi"/>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Freeform 13"/>
          <p:cNvSpPr/>
          <p:nvPr/>
        </p:nvSpPr>
        <p:spPr>
          <a:xfrm>
            <a:off x="8330656" y="4599899"/>
            <a:ext cx="1626689" cy="3424608"/>
          </a:xfrm>
          <a:custGeom>
            <a:avLst/>
            <a:gdLst/>
            <a:ahLst/>
            <a:cxnLst/>
            <a:rect l="l" t="t" r="r" b="b"/>
            <a:pathLst>
              <a:path w="1626689" h="3424608">
                <a:moveTo>
                  <a:pt x="0" y="0"/>
                </a:moveTo>
                <a:lnTo>
                  <a:pt x="1626688" y="0"/>
                </a:lnTo>
                <a:lnTo>
                  <a:pt x="1626688"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4" name="Freeform 14"/>
          <p:cNvSpPr/>
          <p:nvPr/>
        </p:nvSpPr>
        <p:spPr>
          <a:xfrm>
            <a:off x="3216913" y="3163927"/>
            <a:ext cx="2955287" cy="1979573"/>
          </a:xfrm>
          <a:custGeom>
            <a:avLst/>
            <a:gdLst/>
            <a:ahLst/>
            <a:cxnLst/>
            <a:rect l="l" t="t" r="r" b="b"/>
            <a:pathLst>
              <a:path w="2955287" h="1979573">
                <a:moveTo>
                  <a:pt x="0" y="0"/>
                </a:moveTo>
                <a:lnTo>
                  <a:pt x="2955287" y="0"/>
                </a:lnTo>
                <a:lnTo>
                  <a:pt x="2955287" y="1979573"/>
                </a:lnTo>
                <a:lnTo>
                  <a:pt x="0" y="1979573"/>
                </a:lnTo>
                <a:lnTo>
                  <a:pt x="0" y="0"/>
                </a:lnTo>
                <a:close/>
              </a:path>
            </a:pathLst>
          </a:custGeom>
          <a:blipFill>
            <a:blip r:embed="rId7"/>
            <a:stretch>
              <a:fillRect/>
            </a:stretch>
          </a:blipFill>
        </p:spPr>
        <p:txBody>
          <a:bodyPr/>
          <a:lstStyle/>
          <a:p>
            <a:endParaRPr lang="zh-TW" altLang="en-US"/>
          </a:p>
        </p:txBody>
      </p:sp>
      <p:sp>
        <p:nvSpPr>
          <p:cNvPr id="15" name="Freeform 15"/>
          <p:cNvSpPr/>
          <p:nvPr/>
        </p:nvSpPr>
        <p:spPr>
          <a:xfrm>
            <a:off x="3216913" y="6055547"/>
            <a:ext cx="2955287" cy="1968960"/>
          </a:xfrm>
          <a:custGeom>
            <a:avLst/>
            <a:gdLst/>
            <a:ahLst/>
            <a:cxnLst/>
            <a:rect l="l" t="t" r="r" b="b"/>
            <a:pathLst>
              <a:path w="2955287" h="1968960">
                <a:moveTo>
                  <a:pt x="0" y="0"/>
                </a:moveTo>
                <a:lnTo>
                  <a:pt x="2955287" y="0"/>
                </a:lnTo>
                <a:lnTo>
                  <a:pt x="2955287" y="1968960"/>
                </a:lnTo>
                <a:lnTo>
                  <a:pt x="0" y="1968960"/>
                </a:lnTo>
                <a:lnTo>
                  <a:pt x="0" y="0"/>
                </a:lnTo>
                <a:close/>
              </a:path>
            </a:pathLst>
          </a:custGeom>
          <a:blipFill>
            <a:blip r:embed="rId8"/>
            <a:stretch>
              <a:fillRect/>
            </a:stretch>
          </a:blipFill>
        </p:spPr>
        <p:txBody>
          <a:bodyPr/>
          <a:lstStyle/>
          <a:p>
            <a:endParaRPr lang="zh-TW" altLang="en-US"/>
          </a:p>
        </p:txBody>
      </p:sp>
      <p:sp>
        <p:nvSpPr>
          <p:cNvPr id="16" name="Freeform 16"/>
          <p:cNvSpPr/>
          <p:nvPr/>
        </p:nvSpPr>
        <p:spPr>
          <a:xfrm>
            <a:off x="12276934" y="6215825"/>
            <a:ext cx="2900606" cy="1808683"/>
          </a:xfrm>
          <a:custGeom>
            <a:avLst/>
            <a:gdLst/>
            <a:ahLst/>
            <a:cxnLst/>
            <a:rect l="l" t="t" r="r" b="b"/>
            <a:pathLst>
              <a:path w="2900606" h="1808683">
                <a:moveTo>
                  <a:pt x="0" y="0"/>
                </a:moveTo>
                <a:lnTo>
                  <a:pt x="2900606" y="0"/>
                </a:lnTo>
                <a:lnTo>
                  <a:pt x="2900606" y="1808682"/>
                </a:lnTo>
                <a:lnTo>
                  <a:pt x="0" y="1808682"/>
                </a:lnTo>
                <a:lnTo>
                  <a:pt x="0" y="0"/>
                </a:lnTo>
                <a:close/>
              </a:path>
            </a:pathLst>
          </a:custGeom>
          <a:blipFill>
            <a:blip r:embed="rId9"/>
            <a:stretch>
              <a:fillRect l="-3101" r="-7752"/>
            </a:stretch>
          </a:blipFill>
        </p:spPr>
        <p:txBody>
          <a:bodyPr/>
          <a:lstStyle/>
          <a:p>
            <a:endParaRPr lang="zh-TW" altLang="en-US"/>
          </a:p>
        </p:txBody>
      </p:sp>
      <p:sp>
        <p:nvSpPr>
          <p:cNvPr id="17" name="Freeform 17"/>
          <p:cNvSpPr/>
          <p:nvPr/>
        </p:nvSpPr>
        <p:spPr>
          <a:xfrm>
            <a:off x="12407522" y="3163927"/>
            <a:ext cx="2639431" cy="1979573"/>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10"/>
            <a:stretch>
              <a:fillRect/>
            </a:stretch>
          </a:blipFill>
        </p:spPr>
        <p:txBody>
          <a:bodyPr/>
          <a:lstStyle/>
          <a:p>
            <a:endParaRPr lang="zh-TW" altLang="en-US"/>
          </a:p>
        </p:txBody>
      </p:sp>
      <p:sp>
        <p:nvSpPr>
          <p:cNvPr id="18" name="TextBox 18"/>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9" name="TextBox 19"/>
          <p:cNvSpPr txBox="1"/>
          <p:nvPr/>
        </p:nvSpPr>
        <p:spPr>
          <a:xfrm>
            <a:off x="5029200" y="8456226"/>
            <a:ext cx="8229600" cy="592342"/>
          </a:xfrm>
          <a:prstGeom prst="rect">
            <a:avLst/>
          </a:prstGeom>
        </p:spPr>
        <p:txBody>
          <a:bodyPr lIns="0" tIns="0" rIns="0" bIns="0" rtlCol="0" anchor="t">
            <a:spAutoFit/>
          </a:bodyPr>
          <a:lstStyle/>
          <a:p>
            <a:pPr marL="0" lvl="0" indent="0" algn="ctr">
              <a:lnSpc>
                <a:spcPts val="5040"/>
              </a:lnSpc>
              <a:spcBef>
                <a:spcPct val="0"/>
              </a:spcBef>
            </a:pPr>
            <a:r>
              <a:rPr lang="zh-TW" altLang="en-US" sz="3600" dirty="0">
                <a:solidFill>
                  <a:srgbClr val="000000"/>
                </a:solidFill>
                <a:latin typeface="WenQuanYi"/>
                <a:ea typeface="WenQuanYi"/>
                <a:cs typeface="WenQuanYi"/>
                <a:sym typeface="WenQuanYi"/>
              </a:rPr>
              <a:t>我</a:t>
            </a:r>
            <a:r>
              <a:rPr lang="en-US" sz="3600" dirty="0" err="1">
                <a:solidFill>
                  <a:srgbClr val="000000"/>
                </a:solidFill>
                <a:latin typeface="WenQuanYi"/>
                <a:ea typeface="WenQuanYi"/>
                <a:cs typeface="WenQuanYi"/>
                <a:sym typeface="WenQuanYi"/>
              </a:rPr>
              <a:t>想想了一下，發現附近只有這些可以吃</a:t>
            </a:r>
            <a:endParaRPr lang="en-US" sz="3600" dirty="0">
              <a:solidFill>
                <a:srgbClr val="000000"/>
              </a:solidFill>
              <a:latin typeface="WenQuanYi"/>
              <a:ea typeface="WenQuanYi"/>
              <a:cs typeface="WenQuanYi"/>
              <a:sym typeface="WenQuanY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Freeform 13"/>
          <p:cNvSpPr/>
          <p:nvPr/>
        </p:nvSpPr>
        <p:spPr>
          <a:xfrm>
            <a:off x="3216913" y="3163927"/>
            <a:ext cx="2955287" cy="1979573"/>
          </a:xfrm>
          <a:custGeom>
            <a:avLst/>
            <a:gdLst/>
            <a:ahLst/>
            <a:cxnLst/>
            <a:rect l="l" t="t" r="r" b="b"/>
            <a:pathLst>
              <a:path w="2955287" h="1979573">
                <a:moveTo>
                  <a:pt x="0" y="0"/>
                </a:moveTo>
                <a:lnTo>
                  <a:pt x="2955287" y="0"/>
                </a:lnTo>
                <a:lnTo>
                  <a:pt x="2955287" y="1979573"/>
                </a:lnTo>
                <a:lnTo>
                  <a:pt x="0" y="1979573"/>
                </a:lnTo>
                <a:lnTo>
                  <a:pt x="0" y="0"/>
                </a:lnTo>
                <a:close/>
              </a:path>
            </a:pathLst>
          </a:custGeom>
          <a:blipFill>
            <a:blip r:embed="rId5"/>
            <a:stretch>
              <a:fillRect/>
            </a:stretch>
          </a:blipFill>
        </p:spPr>
        <p:txBody>
          <a:bodyPr/>
          <a:lstStyle/>
          <a:p>
            <a:endParaRPr lang="zh-TW" altLang="en-US"/>
          </a:p>
        </p:txBody>
      </p:sp>
      <p:sp>
        <p:nvSpPr>
          <p:cNvPr id="14" name="Freeform 14"/>
          <p:cNvSpPr/>
          <p:nvPr/>
        </p:nvSpPr>
        <p:spPr>
          <a:xfrm>
            <a:off x="3216913" y="6055547"/>
            <a:ext cx="2955287" cy="1968960"/>
          </a:xfrm>
          <a:custGeom>
            <a:avLst/>
            <a:gdLst/>
            <a:ahLst/>
            <a:cxnLst/>
            <a:rect l="l" t="t" r="r" b="b"/>
            <a:pathLst>
              <a:path w="2955287" h="1968960">
                <a:moveTo>
                  <a:pt x="0" y="0"/>
                </a:moveTo>
                <a:lnTo>
                  <a:pt x="2955287" y="0"/>
                </a:lnTo>
                <a:lnTo>
                  <a:pt x="2955287" y="1968960"/>
                </a:lnTo>
                <a:lnTo>
                  <a:pt x="0" y="1968960"/>
                </a:lnTo>
                <a:lnTo>
                  <a:pt x="0" y="0"/>
                </a:lnTo>
                <a:close/>
              </a:path>
            </a:pathLst>
          </a:custGeom>
          <a:blipFill>
            <a:blip r:embed="rId6"/>
            <a:stretch>
              <a:fillRect/>
            </a:stretch>
          </a:blipFill>
        </p:spPr>
        <p:txBody>
          <a:bodyPr/>
          <a:lstStyle/>
          <a:p>
            <a:endParaRPr lang="zh-TW" altLang="en-US"/>
          </a:p>
        </p:txBody>
      </p:sp>
      <p:sp>
        <p:nvSpPr>
          <p:cNvPr id="15" name="Freeform 15"/>
          <p:cNvSpPr/>
          <p:nvPr/>
        </p:nvSpPr>
        <p:spPr>
          <a:xfrm>
            <a:off x="12276934" y="6215825"/>
            <a:ext cx="2900606" cy="1808683"/>
          </a:xfrm>
          <a:custGeom>
            <a:avLst/>
            <a:gdLst/>
            <a:ahLst/>
            <a:cxnLst/>
            <a:rect l="l" t="t" r="r" b="b"/>
            <a:pathLst>
              <a:path w="2900606" h="1808683">
                <a:moveTo>
                  <a:pt x="0" y="0"/>
                </a:moveTo>
                <a:lnTo>
                  <a:pt x="2900606" y="0"/>
                </a:lnTo>
                <a:lnTo>
                  <a:pt x="2900606" y="1808682"/>
                </a:lnTo>
                <a:lnTo>
                  <a:pt x="0" y="1808682"/>
                </a:lnTo>
                <a:lnTo>
                  <a:pt x="0" y="0"/>
                </a:lnTo>
                <a:close/>
              </a:path>
            </a:pathLst>
          </a:custGeom>
          <a:blipFill>
            <a:blip r:embed="rId7"/>
            <a:stretch>
              <a:fillRect l="-3101" r="-7752"/>
            </a:stretch>
          </a:blipFill>
        </p:spPr>
        <p:txBody>
          <a:bodyPr/>
          <a:lstStyle/>
          <a:p>
            <a:endParaRPr lang="zh-TW" altLang="en-US"/>
          </a:p>
        </p:txBody>
      </p:sp>
      <p:sp>
        <p:nvSpPr>
          <p:cNvPr id="16" name="Freeform 16"/>
          <p:cNvSpPr/>
          <p:nvPr/>
        </p:nvSpPr>
        <p:spPr>
          <a:xfrm>
            <a:off x="12407522" y="3163927"/>
            <a:ext cx="2639431" cy="1979573"/>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8"/>
            <a:stretch>
              <a:fillRect/>
            </a:stretch>
          </a:blipFill>
        </p:spPr>
        <p:txBody>
          <a:bodyPr/>
          <a:lstStyle/>
          <a:p>
            <a:endParaRPr lang="zh-TW" altLang="en-US"/>
          </a:p>
        </p:txBody>
      </p:sp>
      <p:sp>
        <p:nvSpPr>
          <p:cNvPr id="17" name="TextBox 17"/>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8" name="TextBox 18"/>
          <p:cNvSpPr txBox="1"/>
          <p:nvPr/>
        </p:nvSpPr>
        <p:spPr>
          <a:xfrm>
            <a:off x="5571919" y="8452497"/>
            <a:ext cx="7315200" cy="632460"/>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000000"/>
                </a:solidFill>
                <a:latin typeface="WenQuanYi"/>
                <a:ea typeface="WenQuanYi"/>
                <a:cs typeface="WenQuanYi"/>
                <a:sym typeface="WenQuanYi"/>
              </a:rPr>
              <a:t>我們使用兩個指標來為各項食物評分</a:t>
            </a:r>
          </a:p>
        </p:txBody>
      </p:sp>
      <p:sp>
        <p:nvSpPr>
          <p:cNvPr id="19" name="TextBox 19"/>
          <p:cNvSpPr txBox="1"/>
          <p:nvPr/>
        </p:nvSpPr>
        <p:spPr>
          <a:xfrm>
            <a:off x="3463262" y="5024170"/>
            <a:ext cx="2366037" cy="566886"/>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WenQuanYi"/>
                <a:ea typeface="WenQuanYi"/>
                <a:cs typeface="WenQuanYi"/>
                <a:sym typeface="WenQuanYi"/>
              </a:rPr>
              <a:t>0.8  / 0.2</a:t>
            </a:r>
          </a:p>
        </p:txBody>
      </p:sp>
      <p:sp>
        <p:nvSpPr>
          <p:cNvPr id="20" name="TextBox 20"/>
          <p:cNvSpPr txBox="1"/>
          <p:nvPr/>
        </p:nvSpPr>
        <p:spPr>
          <a:xfrm>
            <a:off x="12887119" y="5067300"/>
            <a:ext cx="1937619" cy="566886"/>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WenQuanYi"/>
                <a:ea typeface="WenQuanYi"/>
                <a:cs typeface="WenQuanYi"/>
                <a:sym typeface="WenQuanYi"/>
              </a:rPr>
              <a:t>0.1  / 1.0</a:t>
            </a:r>
          </a:p>
        </p:txBody>
      </p:sp>
      <p:sp>
        <p:nvSpPr>
          <p:cNvPr id="21" name="TextBox 21"/>
          <p:cNvSpPr txBox="1"/>
          <p:nvPr/>
        </p:nvSpPr>
        <p:spPr>
          <a:xfrm>
            <a:off x="3609122" y="7963103"/>
            <a:ext cx="2074316" cy="566886"/>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WenQuanYi"/>
                <a:ea typeface="WenQuanYi"/>
                <a:cs typeface="WenQuanYi"/>
                <a:sym typeface="WenQuanYi"/>
              </a:rPr>
              <a:t>0.5  / 0.4</a:t>
            </a:r>
          </a:p>
        </p:txBody>
      </p:sp>
      <p:sp>
        <p:nvSpPr>
          <p:cNvPr id="22" name="TextBox 22"/>
          <p:cNvSpPr txBox="1"/>
          <p:nvPr/>
        </p:nvSpPr>
        <p:spPr>
          <a:xfrm>
            <a:off x="12851732" y="7943932"/>
            <a:ext cx="1962797" cy="566886"/>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WenQuanYi"/>
                <a:ea typeface="WenQuanYi"/>
                <a:cs typeface="WenQuanYi"/>
                <a:sym typeface="WenQuanYi"/>
              </a:rPr>
              <a:t>0.5  / 0.3</a:t>
            </a:r>
          </a:p>
        </p:txBody>
      </p:sp>
      <p:sp>
        <p:nvSpPr>
          <p:cNvPr id="23" name="TextBox 23"/>
          <p:cNvSpPr txBox="1"/>
          <p:nvPr/>
        </p:nvSpPr>
        <p:spPr>
          <a:xfrm>
            <a:off x="7751875" y="2596832"/>
            <a:ext cx="2955287" cy="566886"/>
          </a:xfrm>
          <a:prstGeom prst="rect">
            <a:avLst/>
          </a:prstGeom>
        </p:spPr>
        <p:txBody>
          <a:bodyPr wrap="square" lIns="0" tIns="0" rIns="0" bIns="0" rtlCol="0" anchor="t">
            <a:spAutoFit/>
          </a:bodyPr>
          <a:lstStyle/>
          <a:p>
            <a:pPr marL="0" lvl="0" indent="0" algn="ctr">
              <a:lnSpc>
                <a:spcPts val="4759"/>
              </a:lnSpc>
              <a:spcBef>
                <a:spcPct val="0"/>
              </a:spcBef>
            </a:pPr>
            <a:r>
              <a:rPr lang="en-US" sz="3399" dirty="0" err="1">
                <a:solidFill>
                  <a:srgbClr val="000000"/>
                </a:solidFill>
                <a:latin typeface="WenQuanYi"/>
                <a:ea typeface="WenQuanYi"/>
                <a:cs typeface="WenQuanYi"/>
                <a:sym typeface="WenQuanYi"/>
              </a:rPr>
              <a:t>熱量</a:t>
            </a:r>
            <a:r>
              <a:rPr lang="en-US" sz="3399" dirty="0">
                <a:solidFill>
                  <a:srgbClr val="000000"/>
                </a:solidFill>
                <a:latin typeface="WenQuanYi"/>
                <a:ea typeface="WenQuanYi"/>
                <a:cs typeface="WenQuanYi"/>
                <a:sym typeface="WenQuanYi"/>
              </a:rPr>
              <a:t>  / </a:t>
            </a:r>
            <a:r>
              <a:rPr lang="en-US" sz="3399" dirty="0" err="1">
                <a:solidFill>
                  <a:srgbClr val="000000"/>
                </a:solidFill>
                <a:latin typeface="WenQuanYi"/>
                <a:ea typeface="WenQuanYi"/>
                <a:cs typeface="WenQuanYi"/>
                <a:sym typeface="WenQuanYi"/>
              </a:rPr>
              <a:t>維生素</a:t>
            </a:r>
            <a:endParaRPr lang="en-US" sz="3399" dirty="0">
              <a:solidFill>
                <a:srgbClr val="000000"/>
              </a:solidFill>
              <a:latin typeface="WenQuanYi"/>
              <a:ea typeface="WenQuanYi"/>
              <a:cs typeface="WenQuanYi"/>
              <a:sym typeface="WenQuanYi"/>
            </a:endParaRPr>
          </a:p>
        </p:txBody>
      </p:sp>
      <p:sp>
        <p:nvSpPr>
          <p:cNvPr id="24" name="Freeform 24"/>
          <p:cNvSpPr/>
          <p:nvPr/>
        </p:nvSpPr>
        <p:spPr>
          <a:xfrm>
            <a:off x="8330656" y="4599899"/>
            <a:ext cx="1626689" cy="3424608"/>
          </a:xfrm>
          <a:custGeom>
            <a:avLst/>
            <a:gdLst/>
            <a:ahLst/>
            <a:cxnLst/>
            <a:rect l="l" t="t" r="r" b="b"/>
            <a:pathLst>
              <a:path w="1626689" h="3424608">
                <a:moveTo>
                  <a:pt x="0" y="0"/>
                </a:moveTo>
                <a:lnTo>
                  <a:pt x="1626688" y="0"/>
                </a:lnTo>
                <a:lnTo>
                  <a:pt x="1626688" y="3424608"/>
                </a:lnTo>
                <a:lnTo>
                  <a:pt x="0" y="34246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2">
            <a:extLst>
              <a:ext uri="{FF2B5EF4-FFF2-40B4-BE49-F238E27FC236}">
                <a16:creationId xmlns:a16="http://schemas.microsoft.com/office/drawing/2014/main" id="{E86E2475-DD3B-0257-F117-F4119384D87D}"/>
              </a:ext>
            </a:extLst>
          </p:cNvPr>
          <p:cNvGrpSpPr/>
          <p:nvPr/>
        </p:nvGrpSpPr>
        <p:grpSpPr>
          <a:xfrm>
            <a:off x="0" y="-4368455"/>
            <a:ext cx="18288000" cy="16007504"/>
            <a:chOff x="0" y="0"/>
            <a:chExt cx="24384000" cy="21343339"/>
          </a:xfrm>
        </p:grpSpPr>
        <p:sp>
          <p:nvSpPr>
            <p:cNvPr id="16" name="Freeform 3">
              <a:extLst>
                <a:ext uri="{FF2B5EF4-FFF2-40B4-BE49-F238E27FC236}">
                  <a16:creationId xmlns:a16="http://schemas.microsoft.com/office/drawing/2014/main" id="{C5DFE4ED-A881-5360-248E-27F19EBAE85C}"/>
                </a:ext>
              </a:extLst>
            </p:cNvPr>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17" name="Group 4">
              <a:extLst>
                <a:ext uri="{FF2B5EF4-FFF2-40B4-BE49-F238E27FC236}">
                  <a16:creationId xmlns:a16="http://schemas.microsoft.com/office/drawing/2014/main" id="{028A3B7A-18F4-AC23-CA2A-223E4293A34D}"/>
                </a:ext>
              </a:extLst>
            </p:cNvPr>
            <p:cNvGrpSpPr/>
            <p:nvPr/>
          </p:nvGrpSpPr>
          <p:grpSpPr>
            <a:xfrm>
              <a:off x="1371600" y="6999621"/>
              <a:ext cx="21640800" cy="10972800"/>
              <a:chOff x="0" y="0"/>
              <a:chExt cx="4450555" cy="2256620"/>
            </a:xfrm>
          </p:grpSpPr>
          <p:sp>
            <p:nvSpPr>
              <p:cNvPr id="29" name="Freeform 5">
                <a:extLst>
                  <a:ext uri="{FF2B5EF4-FFF2-40B4-BE49-F238E27FC236}">
                    <a16:creationId xmlns:a16="http://schemas.microsoft.com/office/drawing/2014/main" id="{96DB089F-06B8-79AF-0B52-A49E4B890AFA}"/>
                  </a:ext>
                </a:extLst>
              </p:cNvPr>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30" name="TextBox 6">
                <a:extLst>
                  <a:ext uri="{FF2B5EF4-FFF2-40B4-BE49-F238E27FC236}">
                    <a16:creationId xmlns:a16="http://schemas.microsoft.com/office/drawing/2014/main" id="{EE50640D-A049-98F4-B82F-930B6F085094}"/>
                  </a:ext>
                </a:extLst>
              </p:cNvPr>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18" name="Group 7">
              <a:extLst>
                <a:ext uri="{FF2B5EF4-FFF2-40B4-BE49-F238E27FC236}">
                  <a16:creationId xmlns:a16="http://schemas.microsoft.com/office/drawing/2014/main" id="{60AA257B-400A-22E1-B07C-A069A85548D8}"/>
                </a:ext>
              </a:extLst>
            </p:cNvPr>
            <p:cNvGrpSpPr/>
            <p:nvPr/>
          </p:nvGrpSpPr>
          <p:grpSpPr>
            <a:xfrm>
              <a:off x="110250" y="17972421"/>
              <a:ext cx="5300433" cy="1296827"/>
              <a:chOff x="0" y="0"/>
              <a:chExt cx="1415854" cy="346409"/>
            </a:xfrm>
          </p:grpSpPr>
          <p:sp>
            <p:nvSpPr>
              <p:cNvPr id="22" name="Freeform 8">
                <a:extLst>
                  <a:ext uri="{FF2B5EF4-FFF2-40B4-BE49-F238E27FC236}">
                    <a16:creationId xmlns:a16="http://schemas.microsoft.com/office/drawing/2014/main" id="{AE95BEB0-89AE-DE4E-61E6-5EA8391B216E}"/>
                  </a:ext>
                </a:extLst>
              </p:cNvPr>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28" name="TextBox 9">
                <a:extLst>
                  <a:ext uri="{FF2B5EF4-FFF2-40B4-BE49-F238E27FC236}">
                    <a16:creationId xmlns:a16="http://schemas.microsoft.com/office/drawing/2014/main" id="{D262751D-16A8-2AE7-5725-43FA33A43AEF}"/>
                  </a:ext>
                </a:extLst>
              </p:cNvPr>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9" name="Freeform 10">
              <a:extLst>
                <a:ext uri="{FF2B5EF4-FFF2-40B4-BE49-F238E27FC236}">
                  <a16:creationId xmlns:a16="http://schemas.microsoft.com/office/drawing/2014/main" id="{CD70B879-E63B-BBC0-C936-4F7BF5E4F058}"/>
                </a:ext>
              </a:extLst>
            </p:cNvPr>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20" name="TextBox 11">
              <a:extLst>
                <a:ext uri="{FF2B5EF4-FFF2-40B4-BE49-F238E27FC236}">
                  <a16:creationId xmlns:a16="http://schemas.microsoft.com/office/drawing/2014/main" id="{7D499070-5A53-C9AA-94CD-66FEB404AD21}"/>
                </a:ext>
              </a:extLst>
            </p:cNvPr>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21" name="TextBox 12">
              <a:extLst>
                <a:ext uri="{FF2B5EF4-FFF2-40B4-BE49-F238E27FC236}">
                  <a16:creationId xmlns:a16="http://schemas.microsoft.com/office/drawing/2014/main" id="{6ED29A7A-9E74-8D80-A13A-8722A69D16E1}"/>
                </a:ext>
              </a:extLst>
            </p:cNvPr>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4" name="Freeform 14"/>
          <p:cNvSpPr/>
          <p:nvPr/>
        </p:nvSpPr>
        <p:spPr>
          <a:xfrm>
            <a:off x="1461282" y="5363163"/>
            <a:ext cx="1626689" cy="3424608"/>
          </a:xfrm>
          <a:custGeom>
            <a:avLst/>
            <a:gdLst/>
            <a:ahLst/>
            <a:cxnLst/>
            <a:rect l="l" t="t" r="r" b="b"/>
            <a:pathLst>
              <a:path w="1626689" h="3424608">
                <a:moveTo>
                  <a:pt x="0" y="0"/>
                </a:moveTo>
                <a:lnTo>
                  <a:pt x="1626689" y="0"/>
                </a:lnTo>
                <a:lnTo>
                  <a:pt x="1626689"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aphicFrame>
        <p:nvGraphicFramePr>
          <p:cNvPr id="23" name="圖表 22">
            <a:extLst>
              <a:ext uri="{FF2B5EF4-FFF2-40B4-BE49-F238E27FC236}">
                <a16:creationId xmlns:a16="http://schemas.microsoft.com/office/drawing/2014/main" id="{96633E16-D6B5-E7EE-B38B-795CDAB05791}"/>
              </a:ext>
            </a:extLst>
          </p:cNvPr>
          <p:cNvGraphicFramePr/>
          <p:nvPr>
            <p:extLst>
              <p:ext uri="{D42A27DB-BD31-4B8C-83A1-F6EECF244321}">
                <p14:modId xmlns:p14="http://schemas.microsoft.com/office/powerpoint/2010/main" val="4121725456"/>
              </p:ext>
            </p:extLst>
          </p:nvPr>
        </p:nvGraphicFramePr>
        <p:xfrm>
          <a:off x="3894243" y="3344475"/>
          <a:ext cx="9244609" cy="5750613"/>
        </p:xfrm>
        <a:graphic>
          <a:graphicData uri="http://schemas.openxmlformats.org/drawingml/2006/chart">
            <c:chart xmlns:c="http://schemas.openxmlformats.org/drawingml/2006/chart" xmlns:r="http://schemas.openxmlformats.org/officeDocument/2006/relationships" r:id="rId7"/>
          </a:graphicData>
        </a:graphic>
      </p:graphicFrame>
      <p:sp>
        <p:nvSpPr>
          <p:cNvPr id="24" name="Freeform 13">
            <a:extLst>
              <a:ext uri="{FF2B5EF4-FFF2-40B4-BE49-F238E27FC236}">
                <a16:creationId xmlns:a16="http://schemas.microsoft.com/office/drawing/2014/main" id="{50628A7C-8EDF-A7FF-4881-7DC94090B891}"/>
              </a:ext>
            </a:extLst>
          </p:cNvPr>
          <p:cNvSpPr/>
          <p:nvPr/>
        </p:nvSpPr>
        <p:spPr>
          <a:xfrm>
            <a:off x="10862991" y="6957764"/>
            <a:ext cx="1127201" cy="828804"/>
          </a:xfrm>
          <a:custGeom>
            <a:avLst/>
            <a:gdLst/>
            <a:ahLst/>
            <a:cxnLst/>
            <a:rect l="l" t="t" r="r" b="b"/>
            <a:pathLst>
              <a:path w="2955287" h="1979573">
                <a:moveTo>
                  <a:pt x="0" y="0"/>
                </a:moveTo>
                <a:lnTo>
                  <a:pt x="2955287" y="0"/>
                </a:lnTo>
                <a:lnTo>
                  <a:pt x="2955287" y="1979573"/>
                </a:lnTo>
                <a:lnTo>
                  <a:pt x="0" y="1979573"/>
                </a:lnTo>
                <a:lnTo>
                  <a:pt x="0" y="0"/>
                </a:lnTo>
                <a:close/>
              </a:path>
            </a:pathLst>
          </a:custGeom>
          <a:blipFill>
            <a:blip r:embed="rId8"/>
            <a:stretch>
              <a:fillRect/>
            </a:stretch>
          </a:blipFill>
        </p:spPr>
        <p:txBody>
          <a:bodyPr/>
          <a:lstStyle/>
          <a:p>
            <a:endParaRPr lang="zh-TW" altLang="en-US"/>
          </a:p>
        </p:txBody>
      </p:sp>
      <p:sp>
        <p:nvSpPr>
          <p:cNvPr id="25" name="Freeform 14">
            <a:extLst>
              <a:ext uri="{FF2B5EF4-FFF2-40B4-BE49-F238E27FC236}">
                <a16:creationId xmlns:a16="http://schemas.microsoft.com/office/drawing/2014/main" id="{964811FA-59AF-5F7D-4F65-5FCA48D11EBA}"/>
              </a:ext>
            </a:extLst>
          </p:cNvPr>
          <p:cNvSpPr/>
          <p:nvPr/>
        </p:nvSpPr>
        <p:spPr>
          <a:xfrm>
            <a:off x="8336028" y="5508695"/>
            <a:ext cx="1191591" cy="828805"/>
          </a:xfrm>
          <a:custGeom>
            <a:avLst/>
            <a:gdLst/>
            <a:ahLst/>
            <a:cxnLst/>
            <a:rect l="l" t="t" r="r" b="b"/>
            <a:pathLst>
              <a:path w="2955287" h="1968960">
                <a:moveTo>
                  <a:pt x="0" y="0"/>
                </a:moveTo>
                <a:lnTo>
                  <a:pt x="2955287" y="0"/>
                </a:lnTo>
                <a:lnTo>
                  <a:pt x="2955287" y="1968960"/>
                </a:lnTo>
                <a:lnTo>
                  <a:pt x="0" y="1968960"/>
                </a:lnTo>
                <a:lnTo>
                  <a:pt x="0" y="0"/>
                </a:lnTo>
                <a:close/>
              </a:path>
            </a:pathLst>
          </a:custGeom>
          <a:blipFill>
            <a:blip r:embed="rId9"/>
            <a:stretch>
              <a:fillRect/>
            </a:stretch>
          </a:blipFill>
        </p:spPr>
        <p:txBody>
          <a:bodyPr/>
          <a:lstStyle/>
          <a:p>
            <a:endParaRPr lang="zh-TW" altLang="en-US"/>
          </a:p>
        </p:txBody>
      </p:sp>
      <p:sp>
        <p:nvSpPr>
          <p:cNvPr id="26" name="Freeform 15">
            <a:extLst>
              <a:ext uri="{FF2B5EF4-FFF2-40B4-BE49-F238E27FC236}">
                <a16:creationId xmlns:a16="http://schemas.microsoft.com/office/drawing/2014/main" id="{5E3837EB-D15C-0DF9-AED5-3F23F374C61E}"/>
              </a:ext>
            </a:extLst>
          </p:cNvPr>
          <p:cNvSpPr/>
          <p:nvPr/>
        </p:nvSpPr>
        <p:spPr>
          <a:xfrm>
            <a:off x="8336028" y="6416428"/>
            <a:ext cx="1191591" cy="828804"/>
          </a:xfrm>
          <a:custGeom>
            <a:avLst/>
            <a:gdLst/>
            <a:ahLst/>
            <a:cxnLst/>
            <a:rect l="l" t="t" r="r" b="b"/>
            <a:pathLst>
              <a:path w="2900606" h="1808683">
                <a:moveTo>
                  <a:pt x="0" y="0"/>
                </a:moveTo>
                <a:lnTo>
                  <a:pt x="2900606" y="0"/>
                </a:lnTo>
                <a:lnTo>
                  <a:pt x="2900606" y="1808682"/>
                </a:lnTo>
                <a:lnTo>
                  <a:pt x="0" y="1808682"/>
                </a:lnTo>
                <a:lnTo>
                  <a:pt x="0" y="0"/>
                </a:lnTo>
                <a:close/>
              </a:path>
            </a:pathLst>
          </a:custGeom>
          <a:blipFill>
            <a:blip r:embed="rId10"/>
            <a:stretch>
              <a:fillRect l="-3101" r="-7752"/>
            </a:stretch>
          </a:blipFill>
        </p:spPr>
        <p:txBody>
          <a:bodyPr/>
          <a:lstStyle/>
          <a:p>
            <a:endParaRPr lang="zh-TW" altLang="en-US"/>
          </a:p>
        </p:txBody>
      </p:sp>
      <p:sp>
        <p:nvSpPr>
          <p:cNvPr id="27" name="Freeform 16">
            <a:extLst>
              <a:ext uri="{FF2B5EF4-FFF2-40B4-BE49-F238E27FC236}">
                <a16:creationId xmlns:a16="http://schemas.microsoft.com/office/drawing/2014/main" id="{5C715297-8298-F07B-DA81-F09B37C85AF5}"/>
              </a:ext>
            </a:extLst>
          </p:cNvPr>
          <p:cNvSpPr/>
          <p:nvPr/>
        </p:nvSpPr>
        <p:spPr>
          <a:xfrm>
            <a:off x="5086712" y="3086839"/>
            <a:ext cx="1188782" cy="912922"/>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11"/>
            <a:stretch>
              <a:fillRect/>
            </a:stretch>
          </a:blipFill>
        </p:spPr>
        <p:txBody>
          <a:bodyPr/>
          <a:lstStyle/>
          <a:p>
            <a:endParaRPr lang="zh-TW"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0C305-1B67-BD85-0838-F4C34BBFC9A2}"/>
            </a:ext>
          </a:extLst>
        </p:cNvPr>
        <p:cNvGrpSpPr/>
        <p:nvPr/>
      </p:nvGrpSpPr>
      <p:grpSpPr>
        <a:xfrm>
          <a:off x="0" y="0"/>
          <a:ext cx="0" cy="0"/>
          <a:chOff x="0" y="0"/>
          <a:chExt cx="0" cy="0"/>
        </a:xfrm>
      </p:grpSpPr>
      <p:grpSp>
        <p:nvGrpSpPr>
          <p:cNvPr id="16" name="Group 2">
            <a:extLst>
              <a:ext uri="{FF2B5EF4-FFF2-40B4-BE49-F238E27FC236}">
                <a16:creationId xmlns:a16="http://schemas.microsoft.com/office/drawing/2014/main" id="{8DCE673F-9EAF-9197-462D-273A23188EC2}"/>
              </a:ext>
            </a:extLst>
          </p:cNvPr>
          <p:cNvGrpSpPr/>
          <p:nvPr/>
        </p:nvGrpSpPr>
        <p:grpSpPr>
          <a:xfrm>
            <a:off x="0" y="-4368455"/>
            <a:ext cx="18288000" cy="16007504"/>
            <a:chOff x="0" y="0"/>
            <a:chExt cx="24384000" cy="21343339"/>
          </a:xfrm>
        </p:grpSpPr>
        <p:sp>
          <p:nvSpPr>
            <p:cNvPr id="17" name="Freeform 3">
              <a:extLst>
                <a:ext uri="{FF2B5EF4-FFF2-40B4-BE49-F238E27FC236}">
                  <a16:creationId xmlns:a16="http://schemas.microsoft.com/office/drawing/2014/main" id="{ADC22FA2-4E58-3A6E-A032-C4EBC64E3AB7}"/>
                </a:ext>
              </a:extLst>
            </p:cNvPr>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23" name="Group 4">
              <a:extLst>
                <a:ext uri="{FF2B5EF4-FFF2-40B4-BE49-F238E27FC236}">
                  <a16:creationId xmlns:a16="http://schemas.microsoft.com/office/drawing/2014/main" id="{89F57AFC-8003-834B-4DB0-CFEA50D3E19E}"/>
                </a:ext>
              </a:extLst>
            </p:cNvPr>
            <p:cNvGrpSpPr/>
            <p:nvPr/>
          </p:nvGrpSpPr>
          <p:grpSpPr>
            <a:xfrm>
              <a:off x="1371600" y="6999621"/>
              <a:ext cx="21640800" cy="10972800"/>
              <a:chOff x="0" y="0"/>
              <a:chExt cx="4450555" cy="2256620"/>
            </a:xfrm>
          </p:grpSpPr>
          <p:sp>
            <p:nvSpPr>
              <p:cNvPr id="32" name="Freeform 5">
                <a:extLst>
                  <a:ext uri="{FF2B5EF4-FFF2-40B4-BE49-F238E27FC236}">
                    <a16:creationId xmlns:a16="http://schemas.microsoft.com/office/drawing/2014/main" id="{B7A42CF5-4052-45FB-76AD-861343FED46F}"/>
                  </a:ext>
                </a:extLst>
              </p:cNvPr>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33" name="TextBox 6">
                <a:extLst>
                  <a:ext uri="{FF2B5EF4-FFF2-40B4-BE49-F238E27FC236}">
                    <a16:creationId xmlns:a16="http://schemas.microsoft.com/office/drawing/2014/main" id="{15330BE7-C4A0-940A-BA31-22622215160E}"/>
                  </a:ext>
                </a:extLst>
              </p:cNvPr>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26" name="Group 7">
              <a:extLst>
                <a:ext uri="{FF2B5EF4-FFF2-40B4-BE49-F238E27FC236}">
                  <a16:creationId xmlns:a16="http://schemas.microsoft.com/office/drawing/2014/main" id="{8E2280BA-F138-4B2C-C60A-982766B988C1}"/>
                </a:ext>
              </a:extLst>
            </p:cNvPr>
            <p:cNvGrpSpPr/>
            <p:nvPr/>
          </p:nvGrpSpPr>
          <p:grpSpPr>
            <a:xfrm>
              <a:off x="110250" y="17972421"/>
              <a:ext cx="5300433" cy="1296827"/>
              <a:chOff x="0" y="0"/>
              <a:chExt cx="1415854" cy="346409"/>
            </a:xfrm>
          </p:grpSpPr>
          <p:sp>
            <p:nvSpPr>
              <p:cNvPr id="30" name="Freeform 8">
                <a:extLst>
                  <a:ext uri="{FF2B5EF4-FFF2-40B4-BE49-F238E27FC236}">
                    <a16:creationId xmlns:a16="http://schemas.microsoft.com/office/drawing/2014/main" id="{17DB691F-453E-8BD5-9DB4-460118A8BB4E}"/>
                  </a:ext>
                </a:extLst>
              </p:cNvPr>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31" name="TextBox 9">
                <a:extLst>
                  <a:ext uri="{FF2B5EF4-FFF2-40B4-BE49-F238E27FC236}">
                    <a16:creationId xmlns:a16="http://schemas.microsoft.com/office/drawing/2014/main" id="{190E1FB4-8F9D-7B4E-6AA3-46C55636621C}"/>
                  </a:ext>
                </a:extLst>
              </p:cNvPr>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27" name="Freeform 10">
              <a:extLst>
                <a:ext uri="{FF2B5EF4-FFF2-40B4-BE49-F238E27FC236}">
                  <a16:creationId xmlns:a16="http://schemas.microsoft.com/office/drawing/2014/main" id="{9D0BC51A-3056-D218-C3A6-E0DE0D9D8D06}"/>
                </a:ext>
              </a:extLst>
            </p:cNvPr>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28" name="TextBox 11">
              <a:extLst>
                <a:ext uri="{FF2B5EF4-FFF2-40B4-BE49-F238E27FC236}">
                  <a16:creationId xmlns:a16="http://schemas.microsoft.com/office/drawing/2014/main" id="{2AE6BF40-5442-9703-DEAF-FF5EFB70D414}"/>
                </a:ext>
              </a:extLst>
            </p:cNvPr>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29" name="TextBox 12">
              <a:extLst>
                <a:ext uri="{FF2B5EF4-FFF2-40B4-BE49-F238E27FC236}">
                  <a16:creationId xmlns:a16="http://schemas.microsoft.com/office/drawing/2014/main" id="{D025B0E6-D372-4938-C01A-42E92178C9C6}"/>
                </a:ext>
              </a:extLst>
            </p:cNvPr>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a:extLst>
              <a:ext uri="{FF2B5EF4-FFF2-40B4-BE49-F238E27FC236}">
                <a16:creationId xmlns:a16="http://schemas.microsoft.com/office/drawing/2014/main" id="{E2542C89-1BBD-C5E0-7879-2BFDA68C7640}"/>
              </a:ext>
            </a:extLst>
          </p:cNvPr>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4" name="Freeform 14">
            <a:extLst>
              <a:ext uri="{FF2B5EF4-FFF2-40B4-BE49-F238E27FC236}">
                <a16:creationId xmlns:a16="http://schemas.microsoft.com/office/drawing/2014/main" id="{FB8E2D08-69B2-3B96-39E6-D7CDEF8B8F9A}"/>
              </a:ext>
            </a:extLst>
          </p:cNvPr>
          <p:cNvSpPr/>
          <p:nvPr/>
        </p:nvSpPr>
        <p:spPr>
          <a:xfrm>
            <a:off x="1461282" y="5363163"/>
            <a:ext cx="1626689" cy="3424608"/>
          </a:xfrm>
          <a:custGeom>
            <a:avLst/>
            <a:gdLst/>
            <a:ahLst/>
            <a:cxnLst/>
            <a:rect l="l" t="t" r="r" b="b"/>
            <a:pathLst>
              <a:path w="1626689" h="3424608">
                <a:moveTo>
                  <a:pt x="0" y="0"/>
                </a:moveTo>
                <a:lnTo>
                  <a:pt x="1626689" y="0"/>
                </a:lnTo>
                <a:lnTo>
                  <a:pt x="1626689"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aphicFrame>
        <p:nvGraphicFramePr>
          <p:cNvPr id="18" name="圖表 17">
            <a:extLst>
              <a:ext uri="{FF2B5EF4-FFF2-40B4-BE49-F238E27FC236}">
                <a16:creationId xmlns:a16="http://schemas.microsoft.com/office/drawing/2014/main" id="{7D05F02C-F59C-65C7-8032-1360C87FFEE7}"/>
              </a:ext>
            </a:extLst>
          </p:cNvPr>
          <p:cNvGraphicFramePr/>
          <p:nvPr>
            <p:extLst>
              <p:ext uri="{D42A27DB-BD31-4B8C-83A1-F6EECF244321}">
                <p14:modId xmlns:p14="http://schemas.microsoft.com/office/powerpoint/2010/main" val="1936086741"/>
              </p:ext>
            </p:extLst>
          </p:nvPr>
        </p:nvGraphicFramePr>
        <p:xfrm>
          <a:off x="3894243" y="3344475"/>
          <a:ext cx="9244609" cy="5750613"/>
        </p:xfrm>
        <a:graphic>
          <a:graphicData uri="http://schemas.openxmlformats.org/drawingml/2006/chart">
            <c:chart xmlns:c="http://schemas.openxmlformats.org/drawingml/2006/chart" xmlns:r="http://schemas.openxmlformats.org/officeDocument/2006/relationships" r:id="rId7"/>
          </a:graphicData>
        </a:graphic>
      </p:graphicFrame>
      <p:sp>
        <p:nvSpPr>
          <p:cNvPr id="19" name="Freeform 13">
            <a:extLst>
              <a:ext uri="{FF2B5EF4-FFF2-40B4-BE49-F238E27FC236}">
                <a16:creationId xmlns:a16="http://schemas.microsoft.com/office/drawing/2014/main" id="{F400D5C6-BDD5-5103-3AB0-D6F8369B76F3}"/>
              </a:ext>
            </a:extLst>
          </p:cNvPr>
          <p:cNvSpPr/>
          <p:nvPr/>
        </p:nvSpPr>
        <p:spPr>
          <a:xfrm>
            <a:off x="10862991" y="6957764"/>
            <a:ext cx="1127201" cy="828804"/>
          </a:xfrm>
          <a:custGeom>
            <a:avLst/>
            <a:gdLst/>
            <a:ahLst/>
            <a:cxnLst/>
            <a:rect l="l" t="t" r="r" b="b"/>
            <a:pathLst>
              <a:path w="2955287" h="1979573">
                <a:moveTo>
                  <a:pt x="0" y="0"/>
                </a:moveTo>
                <a:lnTo>
                  <a:pt x="2955287" y="0"/>
                </a:lnTo>
                <a:lnTo>
                  <a:pt x="2955287" y="1979573"/>
                </a:lnTo>
                <a:lnTo>
                  <a:pt x="0" y="1979573"/>
                </a:lnTo>
                <a:lnTo>
                  <a:pt x="0" y="0"/>
                </a:lnTo>
                <a:close/>
              </a:path>
            </a:pathLst>
          </a:custGeom>
          <a:blipFill>
            <a:blip r:embed="rId8"/>
            <a:stretch>
              <a:fillRect/>
            </a:stretch>
          </a:blipFill>
        </p:spPr>
        <p:txBody>
          <a:bodyPr/>
          <a:lstStyle/>
          <a:p>
            <a:endParaRPr lang="zh-TW" altLang="en-US"/>
          </a:p>
        </p:txBody>
      </p:sp>
      <p:sp>
        <p:nvSpPr>
          <p:cNvPr id="20" name="Freeform 14">
            <a:extLst>
              <a:ext uri="{FF2B5EF4-FFF2-40B4-BE49-F238E27FC236}">
                <a16:creationId xmlns:a16="http://schemas.microsoft.com/office/drawing/2014/main" id="{C27A240D-F403-84CC-444E-631559426814}"/>
              </a:ext>
            </a:extLst>
          </p:cNvPr>
          <p:cNvSpPr/>
          <p:nvPr/>
        </p:nvSpPr>
        <p:spPr>
          <a:xfrm>
            <a:off x="8336028" y="5508695"/>
            <a:ext cx="1191591" cy="828805"/>
          </a:xfrm>
          <a:custGeom>
            <a:avLst/>
            <a:gdLst/>
            <a:ahLst/>
            <a:cxnLst/>
            <a:rect l="l" t="t" r="r" b="b"/>
            <a:pathLst>
              <a:path w="2955287" h="1968960">
                <a:moveTo>
                  <a:pt x="0" y="0"/>
                </a:moveTo>
                <a:lnTo>
                  <a:pt x="2955287" y="0"/>
                </a:lnTo>
                <a:lnTo>
                  <a:pt x="2955287" y="1968960"/>
                </a:lnTo>
                <a:lnTo>
                  <a:pt x="0" y="1968960"/>
                </a:lnTo>
                <a:lnTo>
                  <a:pt x="0" y="0"/>
                </a:lnTo>
                <a:close/>
              </a:path>
            </a:pathLst>
          </a:custGeom>
          <a:blipFill>
            <a:blip r:embed="rId9"/>
            <a:stretch>
              <a:fillRect/>
            </a:stretch>
          </a:blipFill>
        </p:spPr>
        <p:txBody>
          <a:bodyPr/>
          <a:lstStyle/>
          <a:p>
            <a:endParaRPr lang="zh-TW" altLang="en-US"/>
          </a:p>
        </p:txBody>
      </p:sp>
      <p:sp>
        <p:nvSpPr>
          <p:cNvPr id="21" name="Freeform 15">
            <a:extLst>
              <a:ext uri="{FF2B5EF4-FFF2-40B4-BE49-F238E27FC236}">
                <a16:creationId xmlns:a16="http://schemas.microsoft.com/office/drawing/2014/main" id="{83106C32-9FAA-82EF-DD06-D8ACCC7F8604}"/>
              </a:ext>
            </a:extLst>
          </p:cNvPr>
          <p:cNvSpPr/>
          <p:nvPr/>
        </p:nvSpPr>
        <p:spPr>
          <a:xfrm>
            <a:off x="8336028" y="6416428"/>
            <a:ext cx="1191591" cy="828804"/>
          </a:xfrm>
          <a:custGeom>
            <a:avLst/>
            <a:gdLst/>
            <a:ahLst/>
            <a:cxnLst/>
            <a:rect l="l" t="t" r="r" b="b"/>
            <a:pathLst>
              <a:path w="2900606" h="1808683">
                <a:moveTo>
                  <a:pt x="0" y="0"/>
                </a:moveTo>
                <a:lnTo>
                  <a:pt x="2900606" y="0"/>
                </a:lnTo>
                <a:lnTo>
                  <a:pt x="2900606" y="1808682"/>
                </a:lnTo>
                <a:lnTo>
                  <a:pt x="0" y="1808682"/>
                </a:lnTo>
                <a:lnTo>
                  <a:pt x="0" y="0"/>
                </a:lnTo>
                <a:close/>
              </a:path>
            </a:pathLst>
          </a:custGeom>
          <a:blipFill>
            <a:blip r:embed="rId10"/>
            <a:stretch>
              <a:fillRect l="-3101" r="-7752"/>
            </a:stretch>
          </a:blipFill>
        </p:spPr>
        <p:txBody>
          <a:bodyPr/>
          <a:lstStyle/>
          <a:p>
            <a:endParaRPr lang="zh-TW" altLang="en-US"/>
          </a:p>
        </p:txBody>
      </p:sp>
      <p:sp>
        <p:nvSpPr>
          <p:cNvPr id="22" name="Freeform 16">
            <a:extLst>
              <a:ext uri="{FF2B5EF4-FFF2-40B4-BE49-F238E27FC236}">
                <a16:creationId xmlns:a16="http://schemas.microsoft.com/office/drawing/2014/main" id="{93273D5E-9FEB-80B5-680F-F1396B37D147}"/>
              </a:ext>
            </a:extLst>
          </p:cNvPr>
          <p:cNvSpPr/>
          <p:nvPr/>
        </p:nvSpPr>
        <p:spPr>
          <a:xfrm>
            <a:off x="5086712" y="3086839"/>
            <a:ext cx="1188782" cy="912922"/>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11"/>
            <a:stretch>
              <a:fillRect/>
            </a:stretch>
          </a:blipFill>
        </p:spPr>
        <p:txBody>
          <a:bodyPr/>
          <a:lstStyle/>
          <a:p>
            <a:endParaRPr lang="zh-TW" altLang="en-US"/>
          </a:p>
        </p:txBody>
      </p:sp>
      <p:sp>
        <p:nvSpPr>
          <p:cNvPr id="15" name="語音泡泡: 橢圓形 14">
            <a:extLst>
              <a:ext uri="{FF2B5EF4-FFF2-40B4-BE49-F238E27FC236}">
                <a16:creationId xmlns:a16="http://schemas.microsoft.com/office/drawing/2014/main" id="{61B7CB75-7035-C3E2-A5EE-775E3E88CC03}"/>
              </a:ext>
            </a:extLst>
          </p:cNvPr>
          <p:cNvSpPr/>
          <p:nvPr/>
        </p:nvSpPr>
        <p:spPr>
          <a:xfrm>
            <a:off x="1142999" y="3543300"/>
            <a:ext cx="2915013" cy="1331262"/>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我今天想吃</a:t>
            </a:r>
            <a:r>
              <a:rPr lang="zh-TW" altLang="en-US" dirty="0">
                <a:solidFill>
                  <a:srgbClr val="FF0000"/>
                </a:solidFill>
              </a:rPr>
              <a:t>熱量低，纖維素高</a:t>
            </a:r>
            <a:r>
              <a:rPr lang="zh-TW" altLang="en-US" dirty="0">
                <a:solidFill>
                  <a:schemeClr val="tx1"/>
                </a:solidFill>
              </a:rPr>
              <a:t>的食物</a:t>
            </a:r>
          </a:p>
        </p:txBody>
      </p:sp>
      <p:sp>
        <p:nvSpPr>
          <p:cNvPr id="24" name="文字方塊 23">
            <a:extLst>
              <a:ext uri="{FF2B5EF4-FFF2-40B4-BE49-F238E27FC236}">
                <a16:creationId xmlns:a16="http://schemas.microsoft.com/office/drawing/2014/main" id="{85B9E6A3-E463-A8FA-CD0F-EABF91AD5C94}"/>
              </a:ext>
            </a:extLst>
          </p:cNvPr>
          <p:cNvSpPr txBox="1"/>
          <p:nvPr/>
        </p:nvSpPr>
        <p:spPr>
          <a:xfrm>
            <a:off x="2914650" y="3652002"/>
            <a:ext cx="609600" cy="369332"/>
          </a:xfrm>
          <a:prstGeom prst="rect">
            <a:avLst/>
          </a:prstGeom>
          <a:noFill/>
        </p:spPr>
        <p:txBody>
          <a:bodyPr wrap="square" rtlCol="0">
            <a:spAutoFit/>
          </a:bodyPr>
          <a:lstStyle/>
          <a:p>
            <a:r>
              <a:rPr lang="en-US" altLang="zh-TW" dirty="0"/>
              <a:t>0</a:t>
            </a:r>
            <a:endParaRPr lang="zh-TW" altLang="en-US" dirty="0"/>
          </a:p>
        </p:txBody>
      </p:sp>
      <p:sp>
        <p:nvSpPr>
          <p:cNvPr id="25" name="文字方塊 24">
            <a:extLst>
              <a:ext uri="{FF2B5EF4-FFF2-40B4-BE49-F238E27FC236}">
                <a16:creationId xmlns:a16="http://schemas.microsoft.com/office/drawing/2014/main" id="{9DFA9CE8-821B-2223-BA16-2349B6C562BC}"/>
              </a:ext>
            </a:extLst>
          </p:cNvPr>
          <p:cNvSpPr txBox="1"/>
          <p:nvPr/>
        </p:nvSpPr>
        <p:spPr>
          <a:xfrm>
            <a:off x="1949271" y="4382923"/>
            <a:ext cx="609600" cy="369332"/>
          </a:xfrm>
          <a:prstGeom prst="rect">
            <a:avLst/>
          </a:prstGeom>
          <a:noFill/>
        </p:spPr>
        <p:txBody>
          <a:bodyPr wrap="square" rtlCol="0">
            <a:spAutoFit/>
          </a:bodyPr>
          <a:lstStyle/>
          <a:p>
            <a:r>
              <a:rPr lang="en-US" altLang="zh-TW" dirty="0"/>
              <a:t>1.0</a:t>
            </a:r>
            <a:endParaRPr lang="zh-TW" altLang="en-US" dirty="0"/>
          </a:p>
        </p:txBody>
      </p:sp>
    </p:spTree>
    <p:extLst>
      <p:ext uri="{BB962C8B-B14F-4D97-AF65-F5344CB8AC3E}">
        <p14:creationId xmlns:p14="http://schemas.microsoft.com/office/powerpoint/2010/main" val="2251820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2844E-677D-668C-2A9D-1BF8021113CB}"/>
            </a:ext>
          </a:extLst>
        </p:cNvPr>
        <p:cNvGrpSpPr/>
        <p:nvPr/>
      </p:nvGrpSpPr>
      <p:grpSpPr>
        <a:xfrm>
          <a:off x="0" y="0"/>
          <a:ext cx="0" cy="0"/>
          <a:chOff x="0" y="0"/>
          <a:chExt cx="0" cy="0"/>
        </a:xfrm>
      </p:grpSpPr>
      <p:grpSp>
        <p:nvGrpSpPr>
          <p:cNvPr id="16" name="Group 2">
            <a:extLst>
              <a:ext uri="{FF2B5EF4-FFF2-40B4-BE49-F238E27FC236}">
                <a16:creationId xmlns:a16="http://schemas.microsoft.com/office/drawing/2014/main" id="{E5ED647F-EB92-C079-337F-63D416EDC03C}"/>
              </a:ext>
            </a:extLst>
          </p:cNvPr>
          <p:cNvGrpSpPr/>
          <p:nvPr/>
        </p:nvGrpSpPr>
        <p:grpSpPr>
          <a:xfrm>
            <a:off x="0" y="-4368455"/>
            <a:ext cx="18288000" cy="16007504"/>
            <a:chOff x="0" y="0"/>
            <a:chExt cx="24384000" cy="21343339"/>
          </a:xfrm>
        </p:grpSpPr>
        <p:sp>
          <p:nvSpPr>
            <p:cNvPr id="27" name="Freeform 3">
              <a:extLst>
                <a:ext uri="{FF2B5EF4-FFF2-40B4-BE49-F238E27FC236}">
                  <a16:creationId xmlns:a16="http://schemas.microsoft.com/office/drawing/2014/main" id="{B62C7242-4AE8-9B34-5A31-57FAC85B0848}"/>
                </a:ext>
              </a:extLst>
            </p:cNvPr>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28" name="Group 4">
              <a:extLst>
                <a:ext uri="{FF2B5EF4-FFF2-40B4-BE49-F238E27FC236}">
                  <a16:creationId xmlns:a16="http://schemas.microsoft.com/office/drawing/2014/main" id="{B5CFAAA4-6252-ECA6-0795-10C5A54C3986}"/>
                </a:ext>
              </a:extLst>
            </p:cNvPr>
            <p:cNvGrpSpPr/>
            <p:nvPr/>
          </p:nvGrpSpPr>
          <p:grpSpPr>
            <a:xfrm>
              <a:off x="1371600" y="6999621"/>
              <a:ext cx="21640800" cy="10972800"/>
              <a:chOff x="0" y="0"/>
              <a:chExt cx="4450555" cy="2256620"/>
            </a:xfrm>
          </p:grpSpPr>
          <p:sp>
            <p:nvSpPr>
              <p:cNvPr id="35" name="Freeform 5">
                <a:extLst>
                  <a:ext uri="{FF2B5EF4-FFF2-40B4-BE49-F238E27FC236}">
                    <a16:creationId xmlns:a16="http://schemas.microsoft.com/office/drawing/2014/main" id="{45B88A18-5280-5535-DC3C-DBF762AB50FE}"/>
                  </a:ext>
                </a:extLst>
              </p:cNvPr>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36" name="TextBox 6">
                <a:extLst>
                  <a:ext uri="{FF2B5EF4-FFF2-40B4-BE49-F238E27FC236}">
                    <a16:creationId xmlns:a16="http://schemas.microsoft.com/office/drawing/2014/main" id="{E2CD0163-A323-FF63-E863-5BF3187EC288}"/>
                  </a:ext>
                </a:extLst>
              </p:cNvPr>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29" name="Group 7">
              <a:extLst>
                <a:ext uri="{FF2B5EF4-FFF2-40B4-BE49-F238E27FC236}">
                  <a16:creationId xmlns:a16="http://schemas.microsoft.com/office/drawing/2014/main" id="{2251B7A5-8E74-BD15-EAE2-441EF5317ED4}"/>
                </a:ext>
              </a:extLst>
            </p:cNvPr>
            <p:cNvGrpSpPr/>
            <p:nvPr/>
          </p:nvGrpSpPr>
          <p:grpSpPr>
            <a:xfrm>
              <a:off x="110250" y="17972421"/>
              <a:ext cx="5300433" cy="1296827"/>
              <a:chOff x="0" y="0"/>
              <a:chExt cx="1415854" cy="346409"/>
            </a:xfrm>
          </p:grpSpPr>
          <p:sp>
            <p:nvSpPr>
              <p:cNvPr id="33" name="Freeform 8">
                <a:extLst>
                  <a:ext uri="{FF2B5EF4-FFF2-40B4-BE49-F238E27FC236}">
                    <a16:creationId xmlns:a16="http://schemas.microsoft.com/office/drawing/2014/main" id="{16F97ED4-F177-45D5-D6BF-6693A6E75316}"/>
                  </a:ext>
                </a:extLst>
              </p:cNvPr>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34" name="TextBox 9">
                <a:extLst>
                  <a:ext uri="{FF2B5EF4-FFF2-40B4-BE49-F238E27FC236}">
                    <a16:creationId xmlns:a16="http://schemas.microsoft.com/office/drawing/2014/main" id="{58552C2F-BD0B-081A-72FD-B727B45366DE}"/>
                  </a:ext>
                </a:extLst>
              </p:cNvPr>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30" name="Freeform 10">
              <a:extLst>
                <a:ext uri="{FF2B5EF4-FFF2-40B4-BE49-F238E27FC236}">
                  <a16:creationId xmlns:a16="http://schemas.microsoft.com/office/drawing/2014/main" id="{13ACC3D2-37F7-B417-B2B1-9D51C67F46C1}"/>
                </a:ext>
              </a:extLst>
            </p:cNvPr>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31" name="TextBox 11">
              <a:extLst>
                <a:ext uri="{FF2B5EF4-FFF2-40B4-BE49-F238E27FC236}">
                  <a16:creationId xmlns:a16="http://schemas.microsoft.com/office/drawing/2014/main" id="{0FF8E2DC-04BC-CADA-49B6-23948F69F86E}"/>
                </a:ext>
              </a:extLst>
            </p:cNvPr>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32" name="TextBox 12">
              <a:extLst>
                <a:ext uri="{FF2B5EF4-FFF2-40B4-BE49-F238E27FC236}">
                  <a16:creationId xmlns:a16="http://schemas.microsoft.com/office/drawing/2014/main" id="{9D1A4ECA-59DF-33DE-F480-73F866C78650}"/>
                </a:ext>
              </a:extLst>
            </p:cNvPr>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a:extLst>
              <a:ext uri="{FF2B5EF4-FFF2-40B4-BE49-F238E27FC236}">
                <a16:creationId xmlns:a16="http://schemas.microsoft.com/office/drawing/2014/main" id="{C296955F-D374-87BC-0FAD-F9D93CD53767}"/>
              </a:ext>
            </a:extLst>
          </p:cNvPr>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4" name="Freeform 14">
            <a:extLst>
              <a:ext uri="{FF2B5EF4-FFF2-40B4-BE49-F238E27FC236}">
                <a16:creationId xmlns:a16="http://schemas.microsoft.com/office/drawing/2014/main" id="{E7BA66D8-3B02-ADEA-677F-EEE6292AA7A0}"/>
              </a:ext>
            </a:extLst>
          </p:cNvPr>
          <p:cNvSpPr/>
          <p:nvPr/>
        </p:nvSpPr>
        <p:spPr>
          <a:xfrm>
            <a:off x="1461282" y="5363163"/>
            <a:ext cx="1626689" cy="3424608"/>
          </a:xfrm>
          <a:custGeom>
            <a:avLst/>
            <a:gdLst/>
            <a:ahLst/>
            <a:cxnLst/>
            <a:rect l="l" t="t" r="r" b="b"/>
            <a:pathLst>
              <a:path w="1626689" h="3424608">
                <a:moveTo>
                  <a:pt x="0" y="0"/>
                </a:moveTo>
                <a:lnTo>
                  <a:pt x="1626689" y="0"/>
                </a:lnTo>
                <a:lnTo>
                  <a:pt x="1626689"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aphicFrame>
        <p:nvGraphicFramePr>
          <p:cNvPr id="18" name="圖表 17">
            <a:extLst>
              <a:ext uri="{FF2B5EF4-FFF2-40B4-BE49-F238E27FC236}">
                <a16:creationId xmlns:a16="http://schemas.microsoft.com/office/drawing/2014/main" id="{5EE937EF-1A4A-7FC5-31AA-B89F7DC7B861}"/>
              </a:ext>
            </a:extLst>
          </p:cNvPr>
          <p:cNvGraphicFramePr/>
          <p:nvPr/>
        </p:nvGraphicFramePr>
        <p:xfrm>
          <a:off x="3894243" y="3344475"/>
          <a:ext cx="9244609" cy="5750613"/>
        </p:xfrm>
        <a:graphic>
          <a:graphicData uri="http://schemas.openxmlformats.org/drawingml/2006/chart">
            <c:chart xmlns:c="http://schemas.openxmlformats.org/drawingml/2006/chart" xmlns:r="http://schemas.openxmlformats.org/officeDocument/2006/relationships" r:id="rId7"/>
          </a:graphicData>
        </a:graphic>
      </p:graphicFrame>
      <p:sp>
        <p:nvSpPr>
          <p:cNvPr id="19" name="Freeform 13">
            <a:extLst>
              <a:ext uri="{FF2B5EF4-FFF2-40B4-BE49-F238E27FC236}">
                <a16:creationId xmlns:a16="http://schemas.microsoft.com/office/drawing/2014/main" id="{90BFAD23-DE1F-E8C5-191F-E8B5F76FE2E6}"/>
              </a:ext>
            </a:extLst>
          </p:cNvPr>
          <p:cNvSpPr/>
          <p:nvPr/>
        </p:nvSpPr>
        <p:spPr>
          <a:xfrm>
            <a:off x="10862991" y="6957764"/>
            <a:ext cx="1127201" cy="828804"/>
          </a:xfrm>
          <a:custGeom>
            <a:avLst/>
            <a:gdLst/>
            <a:ahLst/>
            <a:cxnLst/>
            <a:rect l="l" t="t" r="r" b="b"/>
            <a:pathLst>
              <a:path w="2955287" h="1979573">
                <a:moveTo>
                  <a:pt x="0" y="0"/>
                </a:moveTo>
                <a:lnTo>
                  <a:pt x="2955287" y="0"/>
                </a:lnTo>
                <a:lnTo>
                  <a:pt x="2955287" y="1979573"/>
                </a:lnTo>
                <a:lnTo>
                  <a:pt x="0" y="1979573"/>
                </a:lnTo>
                <a:lnTo>
                  <a:pt x="0" y="0"/>
                </a:lnTo>
                <a:close/>
              </a:path>
            </a:pathLst>
          </a:custGeom>
          <a:blipFill>
            <a:blip r:embed="rId8"/>
            <a:stretch>
              <a:fillRect/>
            </a:stretch>
          </a:blipFill>
        </p:spPr>
        <p:txBody>
          <a:bodyPr/>
          <a:lstStyle/>
          <a:p>
            <a:endParaRPr lang="zh-TW" altLang="en-US"/>
          </a:p>
        </p:txBody>
      </p:sp>
      <p:sp>
        <p:nvSpPr>
          <p:cNvPr id="20" name="Freeform 14">
            <a:extLst>
              <a:ext uri="{FF2B5EF4-FFF2-40B4-BE49-F238E27FC236}">
                <a16:creationId xmlns:a16="http://schemas.microsoft.com/office/drawing/2014/main" id="{2D772439-7554-A7EB-410B-243F7EF62F2B}"/>
              </a:ext>
            </a:extLst>
          </p:cNvPr>
          <p:cNvSpPr/>
          <p:nvPr/>
        </p:nvSpPr>
        <p:spPr>
          <a:xfrm>
            <a:off x="8336028" y="5508695"/>
            <a:ext cx="1191591" cy="828805"/>
          </a:xfrm>
          <a:custGeom>
            <a:avLst/>
            <a:gdLst/>
            <a:ahLst/>
            <a:cxnLst/>
            <a:rect l="l" t="t" r="r" b="b"/>
            <a:pathLst>
              <a:path w="2955287" h="1968960">
                <a:moveTo>
                  <a:pt x="0" y="0"/>
                </a:moveTo>
                <a:lnTo>
                  <a:pt x="2955287" y="0"/>
                </a:lnTo>
                <a:lnTo>
                  <a:pt x="2955287" y="1968960"/>
                </a:lnTo>
                <a:lnTo>
                  <a:pt x="0" y="1968960"/>
                </a:lnTo>
                <a:lnTo>
                  <a:pt x="0" y="0"/>
                </a:lnTo>
                <a:close/>
              </a:path>
            </a:pathLst>
          </a:custGeom>
          <a:blipFill>
            <a:blip r:embed="rId9"/>
            <a:stretch>
              <a:fillRect/>
            </a:stretch>
          </a:blipFill>
        </p:spPr>
        <p:txBody>
          <a:bodyPr/>
          <a:lstStyle/>
          <a:p>
            <a:endParaRPr lang="zh-TW" altLang="en-US"/>
          </a:p>
        </p:txBody>
      </p:sp>
      <p:sp>
        <p:nvSpPr>
          <p:cNvPr id="21" name="Freeform 15">
            <a:extLst>
              <a:ext uri="{FF2B5EF4-FFF2-40B4-BE49-F238E27FC236}">
                <a16:creationId xmlns:a16="http://schemas.microsoft.com/office/drawing/2014/main" id="{742F8548-BF43-C0FA-1C75-A1809DFFF935}"/>
              </a:ext>
            </a:extLst>
          </p:cNvPr>
          <p:cNvSpPr/>
          <p:nvPr/>
        </p:nvSpPr>
        <p:spPr>
          <a:xfrm>
            <a:off x="8336028" y="6416428"/>
            <a:ext cx="1191591" cy="828804"/>
          </a:xfrm>
          <a:custGeom>
            <a:avLst/>
            <a:gdLst/>
            <a:ahLst/>
            <a:cxnLst/>
            <a:rect l="l" t="t" r="r" b="b"/>
            <a:pathLst>
              <a:path w="2900606" h="1808683">
                <a:moveTo>
                  <a:pt x="0" y="0"/>
                </a:moveTo>
                <a:lnTo>
                  <a:pt x="2900606" y="0"/>
                </a:lnTo>
                <a:lnTo>
                  <a:pt x="2900606" y="1808682"/>
                </a:lnTo>
                <a:lnTo>
                  <a:pt x="0" y="1808682"/>
                </a:lnTo>
                <a:lnTo>
                  <a:pt x="0" y="0"/>
                </a:lnTo>
                <a:close/>
              </a:path>
            </a:pathLst>
          </a:custGeom>
          <a:blipFill>
            <a:blip r:embed="rId10"/>
            <a:stretch>
              <a:fillRect l="-3101" r="-7752"/>
            </a:stretch>
          </a:blipFill>
        </p:spPr>
        <p:txBody>
          <a:bodyPr/>
          <a:lstStyle/>
          <a:p>
            <a:endParaRPr lang="zh-TW" altLang="en-US"/>
          </a:p>
        </p:txBody>
      </p:sp>
      <p:sp>
        <p:nvSpPr>
          <p:cNvPr id="22" name="Freeform 16">
            <a:extLst>
              <a:ext uri="{FF2B5EF4-FFF2-40B4-BE49-F238E27FC236}">
                <a16:creationId xmlns:a16="http://schemas.microsoft.com/office/drawing/2014/main" id="{6F4A7B71-2FD0-BD66-6484-9AA5FDF14807}"/>
              </a:ext>
            </a:extLst>
          </p:cNvPr>
          <p:cNvSpPr/>
          <p:nvPr/>
        </p:nvSpPr>
        <p:spPr>
          <a:xfrm>
            <a:off x="5086712" y="3086839"/>
            <a:ext cx="1188782" cy="912922"/>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11"/>
            <a:stretch>
              <a:fillRect/>
            </a:stretch>
          </a:blipFill>
        </p:spPr>
        <p:txBody>
          <a:bodyPr/>
          <a:lstStyle/>
          <a:p>
            <a:endParaRPr lang="zh-TW" altLang="en-US"/>
          </a:p>
        </p:txBody>
      </p:sp>
      <p:sp>
        <p:nvSpPr>
          <p:cNvPr id="15" name="語音泡泡: 橢圓形 14">
            <a:extLst>
              <a:ext uri="{FF2B5EF4-FFF2-40B4-BE49-F238E27FC236}">
                <a16:creationId xmlns:a16="http://schemas.microsoft.com/office/drawing/2014/main" id="{34144762-5932-A0C9-D64F-A4D63BCD05D5}"/>
              </a:ext>
            </a:extLst>
          </p:cNvPr>
          <p:cNvSpPr/>
          <p:nvPr/>
        </p:nvSpPr>
        <p:spPr>
          <a:xfrm>
            <a:off x="1142999" y="3543300"/>
            <a:ext cx="2915013" cy="1331262"/>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我今天想吃</a:t>
            </a:r>
            <a:r>
              <a:rPr lang="zh-TW" altLang="en-US" dirty="0">
                <a:solidFill>
                  <a:srgbClr val="FF0000"/>
                </a:solidFill>
              </a:rPr>
              <a:t>熱量低，纖維素高</a:t>
            </a:r>
            <a:r>
              <a:rPr lang="zh-TW" altLang="en-US" dirty="0">
                <a:solidFill>
                  <a:schemeClr val="tx1"/>
                </a:solidFill>
              </a:rPr>
              <a:t>的食物</a:t>
            </a:r>
          </a:p>
        </p:txBody>
      </p:sp>
      <p:sp>
        <p:nvSpPr>
          <p:cNvPr id="24" name="文字方塊 23">
            <a:extLst>
              <a:ext uri="{FF2B5EF4-FFF2-40B4-BE49-F238E27FC236}">
                <a16:creationId xmlns:a16="http://schemas.microsoft.com/office/drawing/2014/main" id="{A9FA376F-AB6B-A1BB-B8A0-9387160750C4}"/>
              </a:ext>
            </a:extLst>
          </p:cNvPr>
          <p:cNvSpPr txBox="1"/>
          <p:nvPr/>
        </p:nvSpPr>
        <p:spPr>
          <a:xfrm>
            <a:off x="2914650" y="3652002"/>
            <a:ext cx="609600" cy="369332"/>
          </a:xfrm>
          <a:prstGeom prst="rect">
            <a:avLst/>
          </a:prstGeom>
          <a:noFill/>
        </p:spPr>
        <p:txBody>
          <a:bodyPr wrap="square" rtlCol="0">
            <a:spAutoFit/>
          </a:bodyPr>
          <a:lstStyle/>
          <a:p>
            <a:r>
              <a:rPr lang="en-US" altLang="zh-TW" dirty="0"/>
              <a:t>0</a:t>
            </a:r>
            <a:endParaRPr lang="zh-TW" altLang="en-US" dirty="0"/>
          </a:p>
        </p:txBody>
      </p:sp>
      <p:sp>
        <p:nvSpPr>
          <p:cNvPr id="25" name="文字方塊 24">
            <a:extLst>
              <a:ext uri="{FF2B5EF4-FFF2-40B4-BE49-F238E27FC236}">
                <a16:creationId xmlns:a16="http://schemas.microsoft.com/office/drawing/2014/main" id="{EB43D10B-5CF4-FA44-D041-CFC288B951AD}"/>
              </a:ext>
            </a:extLst>
          </p:cNvPr>
          <p:cNvSpPr txBox="1"/>
          <p:nvPr/>
        </p:nvSpPr>
        <p:spPr>
          <a:xfrm>
            <a:off x="1949271" y="4382923"/>
            <a:ext cx="609600" cy="369332"/>
          </a:xfrm>
          <a:prstGeom prst="rect">
            <a:avLst/>
          </a:prstGeom>
          <a:noFill/>
        </p:spPr>
        <p:txBody>
          <a:bodyPr wrap="square" rtlCol="0">
            <a:spAutoFit/>
          </a:bodyPr>
          <a:lstStyle/>
          <a:p>
            <a:r>
              <a:rPr lang="en-US" altLang="zh-TW" dirty="0"/>
              <a:t>1.0</a:t>
            </a:r>
            <a:endParaRPr lang="zh-TW" altLang="en-US" dirty="0"/>
          </a:p>
        </p:txBody>
      </p:sp>
      <p:cxnSp>
        <p:nvCxnSpPr>
          <p:cNvPr id="17" name="直線單箭頭接點 16">
            <a:extLst>
              <a:ext uri="{FF2B5EF4-FFF2-40B4-BE49-F238E27FC236}">
                <a16:creationId xmlns:a16="http://schemas.microsoft.com/office/drawing/2014/main" id="{60E9A8BD-CD65-AFF1-EFB4-1EE101F2D8F6}"/>
              </a:ext>
            </a:extLst>
          </p:cNvPr>
          <p:cNvCxnSpPr/>
          <p:nvPr/>
        </p:nvCxnSpPr>
        <p:spPr>
          <a:xfrm flipV="1">
            <a:off x="4876800" y="3543300"/>
            <a:ext cx="0" cy="47244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B32A0373-C523-03A0-E110-464B72E32F10}"/>
              </a:ext>
            </a:extLst>
          </p:cNvPr>
          <p:cNvSpPr/>
          <p:nvPr/>
        </p:nvSpPr>
        <p:spPr>
          <a:xfrm>
            <a:off x="4428005" y="2447011"/>
            <a:ext cx="2133596" cy="21336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742033DF-3AF3-7037-62DE-570505453519}"/>
              </a:ext>
            </a:extLst>
          </p:cNvPr>
          <p:cNvSpPr txBox="1"/>
          <p:nvPr/>
        </p:nvSpPr>
        <p:spPr>
          <a:xfrm>
            <a:off x="6537718" y="3298342"/>
            <a:ext cx="1532951" cy="400110"/>
          </a:xfrm>
          <a:prstGeom prst="rect">
            <a:avLst/>
          </a:prstGeom>
          <a:noFill/>
        </p:spPr>
        <p:txBody>
          <a:bodyPr wrap="square" rtlCol="0">
            <a:spAutoFit/>
          </a:bodyPr>
          <a:lstStyle/>
          <a:p>
            <a:r>
              <a:rPr lang="zh-TW" altLang="en-US" sz="2000" b="1" dirty="0"/>
              <a:t>最近的搜尋</a:t>
            </a:r>
          </a:p>
        </p:txBody>
      </p:sp>
    </p:spTree>
    <p:extLst>
      <p:ext uri="{BB962C8B-B14F-4D97-AF65-F5344CB8AC3E}">
        <p14:creationId xmlns:p14="http://schemas.microsoft.com/office/powerpoint/2010/main" val="2103952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FDC4D-BA17-BF43-16DF-CDA7A3266806}"/>
            </a:ext>
          </a:extLst>
        </p:cNvPr>
        <p:cNvGrpSpPr/>
        <p:nvPr/>
      </p:nvGrpSpPr>
      <p:grpSpPr>
        <a:xfrm>
          <a:off x="0" y="0"/>
          <a:ext cx="0" cy="0"/>
          <a:chOff x="0" y="0"/>
          <a:chExt cx="0" cy="0"/>
        </a:xfrm>
      </p:grpSpPr>
      <p:grpSp>
        <p:nvGrpSpPr>
          <p:cNvPr id="38" name="Group 2">
            <a:extLst>
              <a:ext uri="{FF2B5EF4-FFF2-40B4-BE49-F238E27FC236}">
                <a16:creationId xmlns:a16="http://schemas.microsoft.com/office/drawing/2014/main" id="{E223CB7F-CE13-BEFB-9061-ABD188FF5A0E}"/>
              </a:ext>
            </a:extLst>
          </p:cNvPr>
          <p:cNvGrpSpPr/>
          <p:nvPr/>
        </p:nvGrpSpPr>
        <p:grpSpPr>
          <a:xfrm>
            <a:off x="0" y="-4368455"/>
            <a:ext cx="18288000" cy="16007504"/>
            <a:chOff x="0" y="0"/>
            <a:chExt cx="24384000" cy="21343339"/>
          </a:xfrm>
        </p:grpSpPr>
        <p:sp>
          <p:nvSpPr>
            <p:cNvPr id="39" name="Freeform 3">
              <a:extLst>
                <a:ext uri="{FF2B5EF4-FFF2-40B4-BE49-F238E27FC236}">
                  <a16:creationId xmlns:a16="http://schemas.microsoft.com/office/drawing/2014/main" id="{45B1EB35-2AF8-A3F7-5F5F-CE85769C200F}"/>
                </a:ext>
              </a:extLst>
            </p:cNvPr>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0" name="Group 4">
              <a:extLst>
                <a:ext uri="{FF2B5EF4-FFF2-40B4-BE49-F238E27FC236}">
                  <a16:creationId xmlns:a16="http://schemas.microsoft.com/office/drawing/2014/main" id="{2C370AC1-7774-6962-A1BD-BF4B3F76C72E}"/>
                </a:ext>
              </a:extLst>
            </p:cNvPr>
            <p:cNvGrpSpPr/>
            <p:nvPr/>
          </p:nvGrpSpPr>
          <p:grpSpPr>
            <a:xfrm>
              <a:off x="1371600" y="6999621"/>
              <a:ext cx="21640800" cy="10972800"/>
              <a:chOff x="0" y="0"/>
              <a:chExt cx="4450555" cy="2256620"/>
            </a:xfrm>
          </p:grpSpPr>
          <p:sp>
            <p:nvSpPr>
              <p:cNvPr id="47" name="Freeform 5">
                <a:extLst>
                  <a:ext uri="{FF2B5EF4-FFF2-40B4-BE49-F238E27FC236}">
                    <a16:creationId xmlns:a16="http://schemas.microsoft.com/office/drawing/2014/main" id="{5853FA8A-35EC-12FE-2BE7-B5D94DED9397}"/>
                  </a:ext>
                </a:extLst>
              </p:cNvPr>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48" name="TextBox 6">
                <a:extLst>
                  <a:ext uri="{FF2B5EF4-FFF2-40B4-BE49-F238E27FC236}">
                    <a16:creationId xmlns:a16="http://schemas.microsoft.com/office/drawing/2014/main" id="{EB145775-AC75-34FC-BA15-737AFE2E89EF}"/>
                  </a:ext>
                </a:extLst>
              </p:cNvPr>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41" name="Group 7">
              <a:extLst>
                <a:ext uri="{FF2B5EF4-FFF2-40B4-BE49-F238E27FC236}">
                  <a16:creationId xmlns:a16="http://schemas.microsoft.com/office/drawing/2014/main" id="{5A27787E-8A82-B682-C809-4E7BE906AD79}"/>
                </a:ext>
              </a:extLst>
            </p:cNvPr>
            <p:cNvGrpSpPr/>
            <p:nvPr/>
          </p:nvGrpSpPr>
          <p:grpSpPr>
            <a:xfrm>
              <a:off x="110250" y="17972421"/>
              <a:ext cx="5300433" cy="1296827"/>
              <a:chOff x="0" y="0"/>
              <a:chExt cx="1415854" cy="346409"/>
            </a:xfrm>
          </p:grpSpPr>
          <p:sp>
            <p:nvSpPr>
              <p:cNvPr id="45" name="Freeform 8">
                <a:extLst>
                  <a:ext uri="{FF2B5EF4-FFF2-40B4-BE49-F238E27FC236}">
                    <a16:creationId xmlns:a16="http://schemas.microsoft.com/office/drawing/2014/main" id="{6018DB92-D47A-0411-FA43-ED7B69691D89}"/>
                  </a:ext>
                </a:extLst>
              </p:cNvPr>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46" name="TextBox 9">
                <a:extLst>
                  <a:ext uri="{FF2B5EF4-FFF2-40B4-BE49-F238E27FC236}">
                    <a16:creationId xmlns:a16="http://schemas.microsoft.com/office/drawing/2014/main" id="{13845301-7015-A176-D987-AA503A7EA76C}"/>
                  </a:ext>
                </a:extLst>
              </p:cNvPr>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42" name="Freeform 10">
              <a:extLst>
                <a:ext uri="{FF2B5EF4-FFF2-40B4-BE49-F238E27FC236}">
                  <a16:creationId xmlns:a16="http://schemas.microsoft.com/office/drawing/2014/main" id="{F7993E0C-1A05-6B46-12D3-A88322AE2457}"/>
                </a:ext>
              </a:extLst>
            </p:cNvPr>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43" name="TextBox 11">
              <a:extLst>
                <a:ext uri="{FF2B5EF4-FFF2-40B4-BE49-F238E27FC236}">
                  <a16:creationId xmlns:a16="http://schemas.microsoft.com/office/drawing/2014/main" id="{D2A45B34-FBDA-1C14-AC75-0ECBF395A480}"/>
                </a:ext>
              </a:extLst>
            </p:cNvPr>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44" name="TextBox 12">
              <a:extLst>
                <a:ext uri="{FF2B5EF4-FFF2-40B4-BE49-F238E27FC236}">
                  <a16:creationId xmlns:a16="http://schemas.microsoft.com/office/drawing/2014/main" id="{BB4C31E9-57D0-DD64-7EB7-7EA77C33EC91}"/>
                </a:ext>
              </a:extLst>
            </p:cNvPr>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a:extLst>
              <a:ext uri="{FF2B5EF4-FFF2-40B4-BE49-F238E27FC236}">
                <a16:creationId xmlns:a16="http://schemas.microsoft.com/office/drawing/2014/main" id="{3A4BEFA7-D26B-F6B0-E1B3-F52ED1C7593A}"/>
              </a:ext>
            </a:extLst>
          </p:cNvPr>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4" name="Freeform 14">
            <a:extLst>
              <a:ext uri="{FF2B5EF4-FFF2-40B4-BE49-F238E27FC236}">
                <a16:creationId xmlns:a16="http://schemas.microsoft.com/office/drawing/2014/main" id="{54C3F300-C6B5-267C-3322-2F3BAD78DB36}"/>
              </a:ext>
            </a:extLst>
          </p:cNvPr>
          <p:cNvSpPr/>
          <p:nvPr/>
        </p:nvSpPr>
        <p:spPr>
          <a:xfrm>
            <a:off x="1461282" y="5363163"/>
            <a:ext cx="1626689" cy="3424608"/>
          </a:xfrm>
          <a:custGeom>
            <a:avLst/>
            <a:gdLst/>
            <a:ahLst/>
            <a:cxnLst/>
            <a:rect l="l" t="t" r="r" b="b"/>
            <a:pathLst>
              <a:path w="1626689" h="3424608">
                <a:moveTo>
                  <a:pt x="0" y="0"/>
                </a:moveTo>
                <a:lnTo>
                  <a:pt x="1626689" y="0"/>
                </a:lnTo>
                <a:lnTo>
                  <a:pt x="1626689"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6" name="Freeform 16">
            <a:extLst>
              <a:ext uri="{FF2B5EF4-FFF2-40B4-BE49-F238E27FC236}">
                <a16:creationId xmlns:a16="http://schemas.microsoft.com/office/drawing/2014/main" id="{39D2E3EF-3501-B91B-1ACD-7D576DE5C1DA}"/>
              </a:ext>
            </a:extLst>
          </p:cNvPr>
          <p:cNvSpPr/>
          <p:nvPr/>
        </p:nvSpPr>
        <p:spPr>
          <a:xfrm>
            <a:off x="4116671" y="5143500"/>
            <a:ext cx="1567911" cy="1065322"/>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7"/>
            <a:stretch>
              <a:fillRect/>
            </a:stretch>
          </a:blipFill>
        </p:spPr>
        <p:txBody>
          <a:bodyPr/>
          <a:lstStyle/>
          <a:p>
            <a:endParaRPr lang="zh-TW" altLang="en-US"/>
          </a:p>
        </p:txBody>
      </p:sp>
      <p:grpSp>
        <p:nvGrpSpPr>
          <p:cNvPr id="17" name="Group 14">
            <a:extLst>
              <a:ext uri="{FF2B5EF4-FFF2-40B4-BE49-F238E27FC236}">
                <a16:creationId xmlns:a16="http://schemas.microsoft.com/office/drawing/2014/main" id="{1A617F42-D974-5970-3CBD-A7F59F613C48}"/>
              </a:ext>
            </a:extLst>
          </p:cNvPr>
          <p:cNvGrpSpPr/>
          <p:nvPr/>
        </p:nvGrpSpPr>
        <p:grpSpPr>
          <a:xfrm>
            <a:off x="6426366" y="4824053"/>
            <a:ext cx="4687269" cy="1902148"/>
            <a:chOff x="0" y="0"/>
            <a:chExt cx="6249692" cy="2536197"/>
          </a:xfrm>
        </p:grpSpPr>
        <p:sp>
          <p:nvSpPr>
            <p:cNvPr id="18" name="Freeform 15">
              <a:extLst>
                <a:ext uri="{FF2B5EF4-FFF2-40B4-BE49-F238E27FC236}">
                  <a16:creationId xmlns:a16="http://schemas.microsoft.com/office/drawing/2014/main" id="{D26601FB-EB0D-DC09-A31B-F9187A96D165}"/>
                </a:ext>
              </a:extLst>
            </p:cNvPr>
            <p:cNvSpPr/>
            <p:nvPr/>
          </p:nvSpPr>
          <p:spPr>
            <a:xfrm>
              <a:off x="30427" y="30427"/>
              <a:ext cx="6188791" cy="2475364"/>
            </a:xfrm>
            <a:custGeom>
              <a:avLst/>
              <a:gdLst/>
              <a:ahLst/>
              <a:cxnLst/>
              <a:rect l="l" t="t" r="r" b="b"/>
              <a:pathLst>
                <a:path w="6188791" h="2475364">
                  <a:moveTo>
                    <a:pt x="0" y="0"/>
                  </a:moveTo>
                  <a:lnTo>
                    <a:pt x="6188791" y="0"/>
                  </a:lnTo>
                  <a:lnTo>
                    <a:pt x="6188791" y="2475364"/>
                  </a:lnTo>
                  <a:lnTo>
                    <a:pt x="0" y="2475364"/>
                  </a:lnTo>
                  <a:close/>
                </a:path>
              </a:pathLst>
            </a:custGeom>
            <a:solidFill>
              <a:srgbClr val="FFFFFF"/>
            </a:solidFill>
          </p:spPr>
          <p:txBody>
            <a:bodyPr/>
            <a:lstStyle/>
            <a:p>
              <a:endParaRPr lang="zh-TW" altLang="en-US"/>
            </a:p>
          </p:txBody>
        </p:sp>
        <p:sp>
          <p:nvSpPr>
            <p:cNvPr id="19" name="Freeform 16">
              <a:extLst>
                <a:ext uri="{FF2B5EF4-FFF2-40B4-BE49-F238E27FC236}">
                  <a16:creationId xmlns:a16="http://schemas.microsoft.com/office/drawing/2014/main" id="{3F82D39E-5EAC-D74F-5BCE-4ECCDCE9243F}"/>
                </a:ext>
              </a:extLst>
            </p:cNvPr>
            <p:cNvSpPr/>
            <p:nvPr/>
          </p:nvSpPr>
          <p:spPr>
            <a:xfrm>
              <a:off x="0" y="0"/>
              <a:ext cx="6249644" cy="2536214"/>
            </a:xfrm>
            <a:custGeom>
              <a:avLst/>
              <a:gdLst/>
              <a:ahLst/>
              <a:cxnLst/>
              <a:rect l="l" t="t" r="r" b="b"/>
              <a:pathLst>
                <a:path w="6249644" h="2536214">
                  <a:moveTo>
                    <a:pt x="30427" y="0"/>
                  </a:moveTo>
                  <a:lnTo>
                    <a:pt x="6219218" y="0"/>
                  </a:lnTo>
                  <a:cubicBezTo>
                    <a:pt x="6235952" y="0"/>
                    <a:pt x="6249644" y="13692"/>
                    <a:pt x="6249644" y="30427"/>
                  </a:cubicBezTo>
                  <a:lnTo>
                    <a:pt x="6249644" y="2505791"/>
                  </a:lnTo>
                  <a:cubicBezTo>
                    <a:pt x="6249644" y="2522526"/>
                    <a:pt x="6235952" y="2536214"/>
                    <a:pt x="6219218" y="2536214"/>
                  </a:cubicBezTo>
                  <a:lnTo>
                    <a:pt x="30427" y="2536214"/>
                  </a:lnTo>
                  <a:cubicBezTo>
                    <a:pt x="13692" y="2536214"/>
                    <a:pt x="0" y="2522526"/>
                    <a:pt x="0" y="2505791"/>
                  </a:cubicBezTo>
                  <a:lnTo>
                    <a:pt x="0" y="30427"/>
                  </a:lnTo>
                  <a:cubicBezTo>
                    <a:pt x="0" y="13692"/>
                    <a:pt x="13692" y="0"/>
                    <a:pt x="30427" y="0"/>
                  </a:cubicBezTo>
                  <a:moveTo>
                    <a:pt x="30427" y="60853"/>
                  </a:moveTo>
                  <a:lnTo>
                    <a:pt x="30427" y="30427"/>
                  </a:lnTo>
                  <a:lnTo>
                    <a:pt x="60853" y="30427"/>
                  </a:lnTo>
                  <a:lnTo>
                    <a:pt x="60853" y="2505791"/>
                  </a:lnTo>
                  <a:lnTo>
                    <a:pt x="30427" y="2505791"/>
                  </a:lnTo>
                  <a:lnTo>
                    <a:pt x="30427" y="2475364"/>
                  </a:lnTo>
                  <a:lnTo>
                    <a:pt x="6219218" y="2475364"/>
                  </a:lnTo>
                  <a:lnTo>
                    <a:pt x="6219218" y="2505791"/>
                  </a:lnTo>
                  <a:lnTo>
                    <a:pt x="6188791" y="2505791"/>
                  </a:lnTo>
                  <a:lnTo>
                    <a:pt x="6188791" y="30427"/>
                  </a:lnTo>
                  <a:lnTo>
                    <a:pt x="6219218" y="30427"/>
                  </a:lnTo>
                  <a:lnTo>
                    <a:pt x="6219218" y="60853"/>
                  </a:lnTo>
                  <a:lnTo>
                    <a:pt x="30427" y="60853"/>
                  </a:lnTo>
                  <a:close/>
                </a:path>
              </a:pathLst>
            </a:custGeom>
            <a:solidFill>
              <a:srgbClr val="8E7CC3"/>
            </a:solidFill>
          </p:spPr>
          <p:txBody>
            <a:bodyPr/>
            <a:lstStyle/>
            <a:p>
              <a:endParaRPr lang="zh-TW" altLang="en-US"/>
            </a:p>
          </p:txBody>
        </p:sp>
        <p:sp>
          <p:nvSpPr>
            <p:cNvPr id="20" name="TextBox 17">
              <a:extLst>
                <a:ext uri="{FF2B5EF4-FFF2-40B4-BE49-F238E27FC236}">
                  <a16:creationId xmlns:a16="http://schemas.microsoft.com/office/drawing/2014/main" id="{3CA0784C-C3D3-CFB3-4937-F198BEB574D9}"/>
                </a:ext>
              </a:extLst>
            </p:cNvPr>
            <p:cNvSpPr txBox="1"/>
            <p:nvPr/>
          </p:nvSpPr>
          <p:spPr>
            <a:xfrm>
              <a:off x="0" y="-19050"/>
              <a:ext cx="6249692" cy="2555247"/>
            </a:xfrm>
            <a:prstGeom prst="rect">
              <a:avLst/>
            </a:prstGeom>
          </p:spPr>
          <p:txBody>
            <a:bodyPr lIns="50800" tIns="50800" rIns="50800" bIns="50800" rtlCol="0" anchor="ctr"/>
            <a:lstStyle/>
            <a:p>
              <a:pPr algn="ctr">
                <a:lnSpc>
                  <a:spcPts val="3359"/>
                </a:lnSpc>
              </a:pPr>
              <a:r>
                <a:rPr lang="en-US" sz="2799" dirty="0">
                  <a:solidFill>
                    <a:srgbClr val="000000"/>
                  </a:solidFill>
                  <a:latin typeface="Arimo"/>
                  <a:ea typeface="Arimo"/>
                  <a:cs typeface="Arimo"/>
                  <a:sym typeface="Arimo"/>
                </a:rPr>
                <a:t>LLM</a:t>
              </a:r>
            </a:p>
          </p:txBody>
        </p:sp>
      </p:grpSp>
      <p:sp>
        <p:nvSpPr>
          <p:cNvPr id="21" name="AutoShape 22">
            <a:extLst>
              <a:ext uri="{FF2B5EF4-FFF2-40B4-BE49-F238E27FC236}">
                <a16:creationId xmlns:a16="http://schemas.microsoft.com/office/drawing/2014/main" id="{8C463C8E-9D60-B9C4-E208-E0DC9F4F5ED6}"/>
              </a:ext>
            </a:extLst>
          </p:cNvPr>
          <p:cNvSpPr/>
          <p:nvPr/>
        </p:nvSpPr>
        <p:spPr>
          <a:xfrm flipV="1">
            <a:off x="5684582" y="5789070"/>
            <a:ext cx="775978" cy="0"/>
          </a:xfrm>
          <a:prstGeom prst="line">
            <a:avLst/>
          </a:prstGeom>
          <a:ln w="38100" cap="rnd">
            <a:solidFill>
              <a:srgbClr val="FF0000"/>
            </a:solidFill>
            <a:prstDash val="solid"/>
            <a:headEnd type="none" w="sm" len="sm"/>
            <a:tailEnd type="triangle" w="lg" len="med"/>
          </a:ln>
        </p:spPr>
        <p:txBody>
          <a:bodyPr/>
          <a:lstStyle/>
          <a:p>
            <a:endParaRPr lang="zh-TW" altLang="en-US"/>
          </a:p>
        </p:txBody>
      </p:sp>
      <p:sp>
        <p:nvSpPr>
          <p:cNvPr id="22" name="AutoShape 23">
            <a:extLst>
              <a:ext uri="{FF2B5EF4-FFF2-40B4-BE49-F238E27FC236}">
                <a16:creationId xmlns:a16="http://schemas.microsoft.com/office/drawing/2014/main" id="{BE71DA4A-5F18-E390-ADC9-2F6CA1D58700}"/>
              </a:ext>
            </a:extLst>
          </p:cNvPr>
          <p:cNvSpPr/>
          <p:nvPr/>
        </p:nvSpPr>
        <p:spPr>
          <a:xfrm>
            <a:off x="11113635" y="5789070"/>
            <a:ext cx="925738" cy="5734"/>
          </a:xfrm>
          <a:prstGeom prst="line">
            <a:avLst/>
          </a:prstGeom>
          <a:ln w="38100" cap="rnd">
            <a:solidFill>
              <a:schemeClr val="tx1"/>
            </a:solidFill>
            <a:prstDash val="solid"/>
            <a:headEnd type="none" w="sm" len="sm"/>
            <a:tailEnd type="triangle" w="lg" len="med"/>
          </a:ln>
        </p:spPr>
        <p:txBody>
          <a:bodyPr/>
          <a:lstStyle/>
          <a:p>
            <a:endParaRPr lang="zh-TW" altLang="en-US"/>
          </a:p>
        </p:txBody>
      </p:sp>
      <p:sp>
        <p:nvSpPr>
          <p:cNvPr id="23" name="文字方塊 22">
            <a:extLst>
              <a:ext uri="{FF2B5EF4-FFF2-40B4-BE49-F238E27FC236}">
                <a16:creationId xmlns:a16="http://schemas.microsoft.com/office/drawing/2014/main" id="{28F5E10D-4D00-D901-AB7A-6D31D2657F25}"/>
              </a:ext>
            </a:extLst>
          </p:cNvPr>
          <p:cNvSpPr txBox="1"/>
          <p:nvPr/>
        </p:nvSpPr>
        <p:spPr>
          <a:xfrm>
            <a:off x="11973685" y="5229374"/>
            <a:ext cx="4474474" cy="1077218"/>
          </a:xfrm>
          <a:prstGeom prst="rect">
            <a:avLst/>
          </a:prstGeom>
          <a:noFill/>
        </p:spPr>
        <p:txBody>
          <a:bodyPr wrap="square" rtlCol="0">
            <a:spAutoFit/>
          </a:bodyPr>
          <a:lstStyle/>
          <a:p>
            <a:r>
              <a:rPr lang="zh-TW" altLang="en-US" sz="3200" dirty="0"/>
              <a:t>這邊推薦你吃</a:t>
            </a:r>
            <a:r>
              <a:rPr lang="en-US" altLang="zh-TW" sz="3200" dirty="0"/>
              <a:t>XXX</a:t>
            </a:r>
            <a:r>
              <a:rPr lang="zh-TW" altLang="en-US" sz="3200" dirty="0"/>
              <a:t>生菜沙拉。他符合你的要求</a:t>
            </a:r>
          </a:p>
        </p:txBody>
      </p:sp>
      <p:sp>
        <p:nvSpPr>
          <p:cNvPr id="24" name="文字方塊 23">
            <a:extLst>
              <a:ext uri="{FF2B5EF4-FFF2-40B4-BE49-F238E27FC236}">
                <a16:creationId xmlns:a16="http://schemas.microsoft.com/office/drawing/2014/main" id="{198F3BB6-0F80-177C-FE4E-1020DFFC93D8}"/>
              </a:ext>
            </a:extLst>
          </p:cNvPr>
          <p:cNvSpPr txBox="1"/>
          <p:nvPr/>
        </p:nvSpPr>
        <p:spPr>
          <a:xfrm>
            <a:off x="7129458" y="3220814"/>
            <a:ext cx="3281048" cy="584775"/>
          </a:xfrm>
          <a:prstGeom prst="rect">
            <a:avLst/>
          </a:prstGeom>
          <a:noFill/>
        </p:spPr>
        <p:txBody>
          <a:bodyPr wrap="square" rtlCol="0">
            <a:spAutoFit/>
          </a:bodyPr>
          <a:lstStyle/>
          <a:p>
            <a:r>
              <a:rPr lang="zh-TW" altLang="en-US" sz="3200" dirty="0"/>
              <a:t>我晚餐要吃甚麼</a:t>
            </a:r>
            <a:r>
              <a:rPr lang="en-US" altLang="zh-TW" sz="3200" dirty="0"/>
              <a:t>?</a:t>
            </a:r>
            <a:endParaRPr lang="zh-TW" altLang="en-US" sz="3200" dirty="0"/>
          </a:p>
        </p:txBody>
      </p:sp>
      <p:cxnSp>
        <p:nvCxnSpPr>
          <p:cNvPr id="26" name="直線單箭頭接點 25">
            <a:extLst>
              <a:ext uri="{FF2B5EF4-FFF2-40B4-BE49-F238E27FC236}">
                <a16:creationId xmlns:a16="http://schemas.microsoft.com/office/drawing/2014/main" id="{199421FD-F0C5-98DD-5ED3-17311E5302A1}"/>
              </a:ext>
            </a:extLst>
          </p:cNvPr>
          <p:cNvCxnSpPr>
            <a:stCxn id="24" idx="2"/>
          </p:cNvCxnSpPr>
          <p:nvPr/>
        </p:nvCxnSpPr>
        <p:spPr>
          <a:xfrm>
            <a:off x="8769982" y="3805589"/>
            <a:ext cx="0" cy="10412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BCE70FEB-96C0-C769-DA72-7DE75F362D46}"/>
              </a:ext>
            </a:extLst>
          </p:cNvPr>
          <p:cNvSpPr txBox="1"/>
          <p:nvPr/>
        </p:nvSpPr>
        <p:spPr>
          <a:xfrm>
            <a:off x="4929664" y="3806360"/>
            <a:ext cx="1187904" cy="584775"/>
          </a:xfrm>
          <a:prstGeom prst="rect">
            <a:avLst/>
          </a:prstGeom>
          <a:noFill/>
        </p:spPr>
        <p:txBody>
          <a:bodyPr wrap="square" rtlCol="0">
            <a:spAutoFit/>
          </a:bodyPr>
          <a:lstStyle/>
          <a:p>
            <a:r>
              <a:rPr lang="zh-TW" altLang="en-US" sz="3200" dirty="0"/>
              <a:t>檢索</a:t>
            </a:r>
          </a:p>
        </p:txBody>
      </p:sp>
      <p:cxnSp>
        <p:nvCxnSpPr>
          <p:cNvPr id="28" name="直線單箭頭接點 27">
            <a:extLst>
              <a:ext uri="{FF2B5EF4-FFF2-40B4-BE49-F238E27FC236}">
                <a16:creationId xmlns:a16="http://schemas.microsoft.com/office/drawing/2014/main" id="{5151418C-0E88-C211-1F83-1348EFED196B}"/>
              </a:ext>
            </a:extLst>
          </p:cNvPr>
          <p:cNvCxnSpPr>
            <a:cxnSpLocks/>
          </p:cNvCxnSpPr>
          <p:nvPr/>
        </p:nvCxnSpPr>
        <p:spPr>
          <a:xfrm flipH="1">
            <a:off x="4900626" y="3805589"/>
            <a:ext cx="2281934" cy="13150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479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08874" y="1141164"/>
            <a:ext cx="12362775" cy="1457325"/>
          </a:xfrm>
          <a:prstGeom prst="rect">
            <a:avLst/>
          </a:prstGeom>
        </p:spPr>
        <p:txBody>
          <a:bodyPr lIns="0" tIns="0" rIns="0" bIns="0" rtlCol="0" anchor="t">
            <a:spAutoFit/>
          </a:bodyPr>
          <a:lstStyle/>
          <a:p>
            <a:pPr algn="l">
              <a:lnSpc>
                <a:spcPts val="6750"/>
              </a:lnSpc>
            </a:pPr>
            <a:r>
              <a:rPr lang="en-US" sz="5400" b="1">
                <a:solidFill>
                  <a:srgbClr val="131416"/>
                </a:solidFill>
                <a:latin typeface="Arimo Bold"/>
                <a:ea typeface="Arimo Bold"/>
                <a:cs typeface="Arimo Bold"/>
                <a:sym typeface="Arimo Bold"/>
              </a:rPr>
              <a:t>檢索增強生成 </a:t>
            </a:r>
          </a:p>
          <a:p>
            <a:pPr algn="l">
              <a:lnSpc>
                <a:spcPts val="4500"/>
              </a:lnSpc>
            </a:pPr>
            <a:r>
              <a:rPr lang="en-US" sz="3600" b="1">
                <a:solidFill>
                  <a:srgbClr val="131416"/>
                </a:solidFill>
                <a:latin typeface="Arimo Bold"/>
                <a:ea typeface="Arimo Bold"/>
                <a:cs typeface="Arimo Bold"/>
                <a:sym typeface="Arimo Bold"/>
              </a:rPr>
              <a:t>常見使用場景/ 應用</a:t>
            </a:r>
          </a:p>
        </p:txBody>
      </p:sp>
      <p:graphicFrame>
        <p:nvGraphicFramePr>
          <p:cNvPr id="14" name="Table 14"/>
          <p:cNvGraphicFramePr>
            <a:graphicFrameLocks noGrp="1"/>
          </p:cNvGraphicFramePr>
          <p:nvPr/>
        </p:nvGraphicFramePr>
        <p:xfrm>
          <a:off x="1573193" y="2845402"/>
          <a:ext cx="15141614" cy="4415221"/>
        </p:xfrm>
        <a:graphic>
          <a:graphicData uri="http://schemas.openxmlformats.org/drawingml/2006/table">
            <a:tbl>
              <a:tblPr/>
              <a:tblGrid>
                <a:gridCol w="5106670">
                  <a:extLst>
                    <a:ext uri="{9D8B030D-6E8A-4147-A177-3AD203B41FA5}">
                      <a16:colId xmlns:a16="http://schemas.microsoft.com/office/drawing/2014/main" val="20000"/>
                    </a:ext>
                  </a:extLst>
                </a:gridCol>
                <a:gridCol w="4714198">
                  <a:extLst>
                    <a:ext uri="{9D8B030D-6E8A-4147-A177-3AD203B41FA5}">
                      <a16:colId xmlns:a16="http://schemas.microsoft.com/office/drawing/2014/main" val="20001"/>
                    </a:ext>
                  </a:extLst>
                </a:gridCol>
                <a:gridCol w="5320746">
                  <a:extLst>
                    <a:ext uri="{9D8B030D-6E8A-4147-A177-3AD203B41FA5}">
                      <a16:colId xmlns:a16="http://schemas.microsoft.com/office/drawing/2014/main" val="20002"/>
                    </a:ext>
                  </a:extLst>
                </a:gridCol>
              </a:tblGrid>
              <a:tr h="1016990">
                <a:tc>
                  <a:txBody>
                    <a:bodyPr/>
                    <a:lstStyle/>
                    <a:p>
                      <a:pPr algn="l">
                        <a:lnSpc>
                          <a:spcPts val="3359"/>
                        </a:lnSpc>
                        <a:defRPr/>
                      </a:pPr>
                      <a:r>
                        <a:rPr lang="en-US" sz="2799">
                          <a:solidFill>
                            <a:srgbClr val="0957D0"/>
                          </a:solidFill>
                          <a:latin typeface="Arimo"/>
                          <a:ea typeface="Arimo"/>
                          <a:cs typeface="Arimo"/>
                          <a:sym typeface="Arimo"/>
                        </a:rPr>
                        <a:t>Question &amp; Answering</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359"/>
                        </a:lnSpc>
                        <a:defRPr/>
                      </a:pPr>
                      <a:r>
                        <a:rPr lang="en-US" sz="2799">
                          <a:solidFill>
                            <a:srgbClr val="0957D0"/>
                          </a:solidFill>
                          <a:latin typeface="Arimo"/>
                          <a:ea typeface="Arimo"/>
                          <a:cs typeface="Arimo"/>
                          <a:sym typeface="Arimo"/>
                        </a:rPr>
                        <a:t>Chatbots</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359"/>
                        </a:lnSpc>
                        <a:defRPr/>
                      </a:pPr>
                      <a:r>
                        <a:rPr lang="en-US" sz="2799">
                          <a:solidFill>
                            <a:srgbClr val="0957D0"/>
                          </a:solidFill>
                          <a:latin typeface="Arimo"/>
                          <a:ea typeface="Arimo"/>
                          <a:cs typeface="Arimo"/>
                          <a:sym typeface="Arimo"/>
                        </a:rPr>
                        <a:t>Agents</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r h="3398231">
                <a:tc>
                  <a:txBody>
                    <a:bodyPr/>
                    <a:lstStyle/>
                    <a:p>
                      <a:pPr algn="l">
                        <a:lnSpc>
                          <a:spcPts val="3863"/>
                        </a:lnSpc>
                        <a:defRPr/>
                      </a:pPr>
                      <a:r>
                        <a:rPr lang="en-US" sz="2799">
                          <a:solidFill>
                            <a:srgbClr val="131416"/>
                          </a:solidFill>
                          <a:latin typeface="Arimo"/>
                          <a:ea typeface="Arimo"/>
                          <a:cs typeface="Arimo"/>
                          <a:sym typeface="Arimo"/>
                        </a:rPr>
                        <a:t>對文件資料進行語意搜尋或綱要擷取</a:t>
                      </a:r>
                      <a:endParaRPr lang="en-US" sz="1100"/>
                    </a:p>
                    <a:p>
                      <a:pPr algn="l">
                        <a:lnSpc>
                          <a:spcPts val="3863"/>
                        </a:lnSpc>
                      </a:pPr>
                      <a:r>
                        <a:rPr lang="en-US" sz="2799">
                          <a:solidFill>
                            <a:srgbClr val="131416"/>
                          </a:solidFill>
                          <a:latin typeface="Arimo"/>
                          <a:ea typeface="Arimo"/>
                          <a:cs typeface="Arimo"/>
                          <a:sym typeface="Arimo"/>
                        </a:rPr>
                        <a:t>可能會涉及特定的複合資料或資料來源</a:t>
                      </a:r>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863"/>
                        </a:lnSpc>
                        <a:defRPr/>
                      </a:pPr>
                      <a:r>
                        <a:rPr lang="en-US" sz="2799">
                          <a:solidFill>
                            <a:srgbClr val="363A3D"/>
                          </a:solidFill>
                          <a:latin typeface="Arimo"/>
                          <a:ea typeface="Arimo"/>
                          <a:cs typeface="Arimo"/>
                          <a:sym typeface="Arimo"/>
                        </a:rPr>
                        <a:t>聊天機器人不只是解決單一的問題和答案，透過反覆詢問以獲得更多的問題解釋，或回答後續更多的問題。</a:t>
                      </a:r>
                      <a:endParaRPr lang="en-US" sz="1100"/>
                    </a:p>
                    <a:p>
                      <a:pPr algn="l">
                        <a:lnSpc>
                          <a:spcPts val="3863"/>
                        </a:lnSpc>
                      </a:pPr>
                      <a:endParaRPr lang="en-US" sz="1100"/>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863"/>
                        </a:lnSpc>
                        <a:defRPr/>
                      </a:pPr>
                      <a:r>
                        <a:rPr lang="en-US" sz="2799">
                          <a:solidFill>
                            <a:srgbClr val="131416"/>
                          </a:solidFill>
                          <a:latin typeface="Arimo"/>
                          <a:ea typeface="Arimo"/>
                          <a:cs typeface="Arimo"/>
                          <a:sym typeface="Arimo"/>
                        </a:rPr>
                        <a:t>「代理人」能夠接收使用者的輸入或查詢，並進行內部決策來執行該任務並回傳結果。</a:t>
                      </a:r>
                      <a:endParaRPr lang="en-US" sz="1100"/>
                    </a:p>
                    <a:p>
                      <a:pPr algn="l">
                        <a:lnSpc>
                          <a:spcPts val="3863"/>
                        </a:lnSpc>
                      </a:pPr>
                      <a:r>
                        <a:rPr lang="en-US" sz="2799">
                          <a:solidFill>
                            <a:srgbClr val="131416"/>
                          </a:solidFill>
                          <a:latin typeface="Arimo"/>
                          <a:ea typeface="Arimo"/>
                          <a:cs typeface="Arimo"/>
                          <a:sym typeface="Arimo"/>
                        </a:rPr>
                        <a:t>這過程包括分析複雜的問題、規劃任務，以及記憶已完成的任務。</a:t>
                      </a:r>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08874" y="1141164"/>
            <a:ext cx="12362775" cy="1457325"/>
          </a:xfrm>
          <a:prstGeom prst="rect">
            <a:avLst/>
          </a:prstGeom>
        </p:spPr>
        <p:txBody>
          <a:bodyPr lIns="0" tIns="0" rIns="0" bIns="0" rtlCol="0" anchor="t">
            <a:spAutoFit/>
          </a:bodyPr>
          <a:lstStyle/>
          <a:p>
            <a:pPr algn="l">
              <a:lnSpc>
                <a:spcPts val="6750"/>
              </a:lnSpc>
            </a:pPr>
            <a:r>
              <a:rPr lang="en-US" sz="5400" b="1">
                <a:solidFill>
                  <a:srgbClr val="131416"/>
                </a:solidFill>
                <a:latin typeface="Arimo Bold"/>
                <a:ea typeface="Arimo Bold"/>
                <a:cs typeface="Arimo Bold"/>
                <a:sym typeface="Arimo Bold"/>
              </a:rPr>
              <a:t>檢索增強生成 </a:t>
            </a:r>
          </a:p>
          <a:p>
            <a:pPr algn="l">
              <a:lnSpc>
                <a:spcPts val="4500"/>
              </a:lnSpc>
            </a:pPr>
            <a:r>
              <a:rPr lang="en-US" sz="3600" b="1">
                <a:solidFill>
                  <a:srgbClr val="131416"/>
                </a:solidFill>
                <a:latin typeface="Arimo Bold"/>
                <a:ea typeface="Arimo Bold"/>
                <a:cs typeface="Arimo Bold"/>
                <a:sym typeface="Arimo Bold"/>
              </a:rPr>
              <a:t>常見使用場景/ 應用</a:t>
            </a:r>
          </a:p>
        </p:txBody>
      </p:sp>
      <p:graphicFrame>
        <p:nvGraphicFramePr>
          <p:cNvPr id="14" name="Table 14"/>
          <p:cNvGraphicFramePr>
            <a:graphicFrameLocks noGrp="1"/>
          </p:cNvGraphicFramePr>
          <p:nvPr/>
        </p:nvGraphicFramePr>
        <p:xfrm>
          <a:off x="1573193" y="2846979"/>
          <a:ext cx="15141614" cy="4415221"/>
        </p:xfrm>
        <a:graphic>
          <a:graphicData uri="http://schemas.openxmlformats.org/drawingml/2006/table">
            <a:tbl>
              <a:tblPr/>
              <a:tblGrid>
                <a:gridCol w="5106670">
                  <a:extLst>
                    <a:ext uri="{9D8B030D-6E8A-4147-A177-3AD203B41FA5}">
                      <a16:colId xmlns:a16="http://schemas.microsoft.com/office/drawing/2014/main" val="20000"/>
                    </a:ext>
                  </a:extLst>
                </a:gridCol>
                <a:gridCol w="4714198">
                  <a:extLst>
                    <a:ext uri="{9D8B030D-6E8A-4147-A177-3AD203B41FA5}">
                      <a16:colId xmlns:a16="http://schemas.microsoft.com/office/drawing/2014/main" val="20001"/>
                    </a:ext>
                  </a:extLst>
                </a:gridCol>
                <a:gridCol w="5320746">
                  <a:extLst>
                    <a:ext uri="{9D8B030D-6E8A-4147-A177-3AD203B41FA5}">
                      <a16:colId xmlns:a16="http://schemas.microsoft.com/office/drawing/2014/main" val="20002"/>
                    </a:ext>
                  </a:extLst>
                </a:gridCol>
              </a:tblGrid>
              <a:tr h="1016990">
                <a:tc>
                  <a:txBody>
                    <a:bodyPr/>
                    <a:lstStyle/>
                    <a:p>
                      <a:pPr algn="l">
                        <a:lnSpc>
                          <a:spcPts val="3359"/>
                        </a:lnSpc>
                        <a:defRPr/>
                      </a:pPr>
                      <a:r>
                        <a:rPr lang="en-US" sz="2799">
                          <a:solidFill>
                            <a:srgbClr val="0957D0"/>
                          </a:solidFill>
                          <a:latin typeface="Arimo"/>
                          <a:ea typeface="Arimo"/>
                          <a:cs typeface="Arimo"/>
                          <a:sym typeface="Arimo"/>
                        </a:rPr>
                        <a:t>Question &amp; Answering</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359"/>
                        </a:lnSpc>
                        <a:defRPr/>
                      </a:pPr>
                      <a:r>
                        <a:rPr lang="en-US" sz="2799">
                          <a:solidFill>
                            <a:srgbClr val="0957D0"/>
                          </a:solidFill>
                          <a:latin typeface="Arimo"/>
                          <a:ea typeface="Arimo"/>
                          <a:cs typeface="Arimo"/>
                          <a:sym typeface="Arimo"/>
                        </a:rPr>
                        <a:t>Chatbots</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359"/>
                        </a:lnSpc>
                        <a:defRPr/>
                      </a:pPr>
                      <a:r>
                        <a:rPr lang="en-US" sz="2799">
                          <a:solidFill>
                            <a:srgbClr val="0957D0"/>
                          </a:solidFill>
                          <a:latin typeface="Arimo"/>
                          <a:ea typeface="Arimo"/>
                          <a:cs typeface="Arimo"/>
                          <a:sym typeface="Arimo"/>
                        </a:rPr>
                        <a:t>Agents</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r h="3398231">
                <a:tc>
                  <a:txBody>
                    <a:bodyPr/>
                    <a:lstStyle/>
                    <a:p>
                      <a:pPr algn="l">
                        <a:lnSpc>
                          <a:spcPts val="3863"/>
                        </a:lnSpc>
                        <a:defRPr/>
                      </a:pPr>
                      <a:r>
                        <a:rPr lang="en-US" sz="2799">
                          <a:solidFill>
                            <a:srgbClr val="131416"/>
                          </a:solidFill>
                          <a:latin typeface="Arimo"/>
                          <a:ea typeface="Arimo"/>
                          <a:cs typeface="Arimo"/>
                          <a:sym typeface="Arimo"/>
                        </a:rPr>
                        <a:t>對文件資料進行語意搜尋或綱要擷取</a:t>
                      </a:r>
                      <a:endParaRPr lang="en-US" sz="1100"/>
                    </a:p>
                    <a:p>
                      <a:pPr algn="l">
                        <a:lnSpc>
                          <a:spcPts val="3863"/>
                        </a:lnSpc>
                      </a:pPr>
                      <a:r>
                        <a:rPr lang="en-US" sz="2799">
                          <a:solidFill>
                            <a:srgbClr val="131416"/>
                          </a:solidFill>
                          <a:latin typeface="Arimo"/>
                          <a:ea typeface="Arimo"/>
                          <a:cs typeface="Arimo"/>
                          <a:sym typeface="Arimo"/>
                        </a:rPr>
                        <a:t>可能會</a:t>
                      </a:r>
                      <a:r>
                        <a:rPr lang="en-US" sz="2799" b="1">
                          <a:solidFill>
                            <a:srgbClr val="FF0000"/>
                          </a:solidFill>
                          <a:latin typeface="Arimo Bold"/>
                          <a:ea typeface="Arimo Bold"/>
                          <a:cs typeface="Arimo Bold"/>
                          <a:sym typeface="Arimo Bold"/>
                        </a:rPr>
                        <a:t>涉及特定的複合資料或資料來源</a:t>
                      </a:r>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863"/>
                        </a:lnSpc>
                        <a:defRPr/>
                      </a:pPr>
                      <a:r>
                        <a:rPr lang="en-US" sz="2799">
                          <a:solidFill>
                            <a:srgbClr val="363A3D"/>
                          </a:solidFill>
                          <a:latin typeface="Arimo"/>
                          <a:ea typeface="Arimo"/>
                          <a:cs typeface="Arimo"/>
                          <a:sym typeface="Arimo"/>
                        </a:rPr>
                        <a:t>聊天機器人不只是解決單一的問題和答案，透過</a:t>
                      </a:r>
                      <a:r>
                        <a:rPr lang="en-US" sz="2799">
                          <a:solidFill>
                            <a:srgbClr val="FF0000"/>
                          </a:solidFill>
                          <a:latin typeface="Arimo"/>
                          <a:ea typeface="Arimo"/>
                          <a:cs typeface="Arimo"/>
                          <a:sym typeface="Arimo"/>
                        </a:rPr>
                        <a:t>反覆詢問</a:t>
                      </a:r>
                      <a:r>
                        <a:rPr lang="en-US" sz="2799">
                          <a:solidFill>
                            <a:srgbClr val="363A3D"/>
                          </a:solidFill>
                          <a:latin typeface="Arimo"/>
                          <a:ea typeface="Arimo"/>
                          <a:cs typeface="Arimo"/>
                          <a:sym typeface="Arimo"/>
                        </a:rPr>
                        <a:t>以獲得更多的問題解釋，或回</a:t>
                      </a:r>
                      <a:r>
                        <a:rPr lang="en-US" sz="2799">
                          <a:solidFill>
                            <a:srgbClr val="FF0000"/>
                          </a:solidFill>
                          <a:latin typeface="Arimo"/>
                          <a:ea typeface="Arimo"/>
                          <a:cs typeface="Arimo"/>
                          <a:sym typeface="Arimo"/>
                        </a:rPr>
                        <a:t>答後續更多的問題</a:t>
                      </a:r>
                      <a:r>
                        <a:rPr lang="en-US" sz="2799">
                          <a:solidFill>
                            <a:srgbClr val="363A3D"/>
                          </a:solidFill>
                          <a:latin typeface="Arimo"/>
                          <a:ea typeface="Arimo"/>
                          <a:cs typeface="Arimo"/>
                          <a:sym typeface="Arimo"/>
                        </a:rPr>
                        <a:t>。</a:t>
                      </a:r>
                      <a:endParaRPr lang="en-US" sz="1100"/>
                    </a:p>
                    <a:p>
                      <a:pPr algn="l">
                        <a:lnSpc>
                          <a:spcPts val="3863"/>
                        </a:lnSpc>
                      </a:pPr>
                      <a:endParaRPr lang="en-US" sz="1100"/>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863"/>
                        </a:lnSpc>
                        <a:defRPr/>
                      </a:pPr>
                      <a:r>
                        <a:rPr lang="en-US" sz="2799">
                          <a:solidFill>
                            <a:srgbClr val="131416"/>
                          </a:solidFill>
                          <a:latin typeface="Arimo"/>
                          <a:ea typeface="Arimo"/>
                          <a:cs typeface="Arimo"/>
                          <a:sym typeface="Arimo"/>
                        </a:rPr>
                        <a:t>「代理人」能夠接收使用者的輸入或查詢，</a:t>
                      </a:r>
                      <a:r>
                        <a:rPr lang="en-US" sz="2799">
                          <a:solidFill>
                            <a:srgbClr val="FF0000"/>
                          </a:solidFill>
                          <a:latin typeface="Arimo"/>
                          <a:ea typeface="Arimo"/>
                          <a:cs typeface="Arimo"/>
                          <a:sym typeface="Arimo"/>
                        </a:rPr>
                        <a:t>並進行內部決策來執行該任務並回傳結果</a:t>
                      </a:r>
                      <a:r>
                        <a:rPr lang="en-US" sz="2799">
                          <a:solidFill>
                            <a:srgbClr val="131416"/>
                          </a:solidFill>
                          <a:latin typeface="Arimo"/>
                          <a:ea typeface="Arimo"/>
                          <a:cs typeface="Arimo"/>
                          <a:sym typeface="Arimo"/>
                        </a:rPr>
                        <a:t>。</a:t>
                      </a:r>
                      <a:endParaRPr lang="en-US" sz="1100"/>
                    </a:p>
                    <a:p>
                      <a:pPr algn="l">
                        <a:lnSpc>
                          <a:spcPts val="3863"/>
                        </a:lnSpc>
                      </a:pPr>
                      <a:r>
                        <a:rPr lang="en-US" sz="2799">
                          <a:solidFill>
                            <a:srgbClr val="131416"/>
                          </a:solidFill>
                          <a:latin typeface="Arimo"/>
                          <a:ea typeface="Arimo"/>
                          <a:cs typeface="Arimo"/>
                          <a:sym typeface="Arimo"/>
                        </a:rPr>
                        <a:t>這過程包括分析複雜的問題、規劃任務，以及</a:t>
                      </a:r>
                      <a:r>
                        <a:rPr lang="en-US" sz="2799">
                          <a:solidFill>
                            <a:srgbClr val="FF0000"/>
                          </a:solidFill>
                          <a:latin typeface="Arimo"/>
                          <a:ea typeface="Arimo"/>
                          <a:cs typeface="Arimo"/>
                          <a:sym typeface="Arimo"/>
                        </a:rPr>
                        <a:t>記憶已完成的任務。</a:t>
                      </a:r>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TextBox 15"/>
          <p:cNvSpPr txBox="1"/>
          <p:nvPr/>
        </p:nvSpPr>
        <p:spPr>
          <a:xfrm>
            <a:off x="3968551" y="7424125"/>
            <a:ext cx="10350897" cy="1464945"/>
          </a:xfrm>
          <a:prstGeom prst="rect">
            <a:avLst/>
          </a:prstGeom>
        </p:spPr>
        <p:txBody>
          <a:bodyPr lIns="0" tIns="0" rIns="0" bIns="0" rtlCol="0" anchor="t">
            <a:spAutoFit/>
          </a:bodyPr>
          <a:lstStyle/>
          <a:p>
            <a:pPr algn="ctr">
              <a:lnSpc>
                <a:spcPts val="5880"/>
              </a:lnSpc>
            </a:pPr>
            <a:r>
              <a:rPr lang="en-US" sz="4200" dirty="0" err="1">
                <a:solidFill>
                  <a:srgbClr val="000000"/>
                </a:solidFill>
                <a:latin typeface="WenQuanYi"/>
                <a:ea typeface="WenQuanYi"/>
                <a:cs typeface="WenQuanYi"/>
                <a:sym typeface="WenQuanYi"/>
              </a:rPr>
              <a:t>三者都有"使用外部資料"的情形</a:t>
            </a:r>
            <a:endParaRPr lang="en-US" sz="4200" dirty="0">
              <a:solidFill>
                <a:srgbClr val="000000"/>
              </a:solidFill>
              <a:latin typeface="WenQuanYi"/>
              <a:ea typeface="WenQuanYi"/>
              <a:cs typeface="WenQuanYi"/>
              <a:sym typeface="WenQuanYi"/>
            </a:endParaRPr>
          </a:p>
          <a:p>
            <a:pPr algn="ctr">
              <a:lnSpc>
                <a:spcPts val="5880"/>
              </a:lnSpc>
            </a:pPr>
            <a:r>
              <a:rPr lang="en-US" sz="4200" dirty="0" err="1">
                <a:solidFill>
                  <a:srgbClr val="000000"/>
                </a:solidFill>
                <a:latin typeface="WenQuanYi"/>
                <a:ea typeface="WenQuanYi"/>
                <a:cs typeface="WenQuanYi"/>
                <a:sym typeface="WenQuanYi"/>
              </a:rPr>
              <a:t>特別適合使用RAG技術</a:t>
            </a:r>
            <a:endParaRPr lang="en-US" sz="4200" dirty="0">
              <a:solidFill>
                <a:srgbClr val="000000"/>
              </a:solidFill>
              <a:latin typeface="WenQuanYi"/>
              <a:ea typeface="WenQuanYi"/>
              <a:cs typeface="WenQuanYi"/>
              <a:sym typeface="WenQuanY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914400" y="2600500"/>
            <a:ext cx="16178775" cy="5504688"/>
          </a:xfrm>
          <a:prstGeom prst="rect">
            <a:avLst/>
          </a:prstGeom>
        </p:spPr>
        <p:txBody>
          <a:bodyPr lIns="0" tIns="0" rIns="0" bIns="0" rtlCol="0" anchor="t">
            <a:spAutoFit/>
          </a:bodyPr>
          <a:lstStyle/>
          <a:p>
            <a:pPr algn="l">
              <a:lnSpc>
                <a:spcPts val="11519"/>
              </a:lnSpc>
            </a:pPr>
            <a:r>
              <a:rPr lang="en-US" sz="12000" b="1">
                <a:solidFill>
                  <a:srgbClr val="202124"/>
                </a:solidFill>
                <a:latin typeface="Arimo Bold"/>
                <a:ea typeface="Arimo Bold"/>
                <a:cs typeface="Arimo Bold"/>
                <a:sym typeface="Arimo Bold"/>
              </a:rPr>
              <a:t>02</a:t>
            </a:r>
          </a:p>
          <a:p>
            <a:pPr algn="l">
              <a:lnSpc>
                <a:spcPts val="11519"/>
              </a:lnSpc>
            </a:pPr>
            <a:r>
              <a:rPr lang="en-US" sz="12000" b="1">
                <a:solidFill>
                  <a:srgbClr val="202124"/>
                </a:solidFill>
                <a:latin typeface="Arimo Bold"/>
                <a:ea typeface="Arimo Bold"/>
                <a:cs typeface="Arimo Bold"/>
                <a:sym typeface="Arimo Bold"/>
              </a:rPr>
              <a:t>RAG和Fine tune </a:t>
            </a:r>
          </a:p>
          <a:p>
            <a:pPr algn="l">
              <a:lnSpc>
                <a:spcPts val="11519"/>
              </a:lnSpc>
            </a:pPr>
            <a:r>
              <a:rPr lang="en-US" sz="12000" b="1">
                <a:solidFill>
                  <a:srgbClr val="202124"/>
                </a:solidFill>
                <a:latin typeface="Arimo Bold"/>
                <a:ea typeface="Arimo Bold"/>
                <a:cs typeface="Arimo Bold"/>
                <a:sym typeface="Arimo Bold"/>
              </a:rPr>
              <a:t>調整差異</a:t>
            </a:r>
          </a:p>
          <a:p>
            <a:pPr algn="l">
              <a:lnSpc>
                <a:spcPts val="3072"/>
              </a:lnSpc>
            </a:pPr>
            <a:endParaRPr lang="en-US" sz="12000" b="1">
              <a:solidFill>
                <a:srgbClr val="202124"/>
              </a:solidFill>
              <a:latin typeface="Arimo Bold"/>
              <a:ea typeface="Arimo Bold"/>
              <a:cs typeface="Arimo Bold"/>
              <a:sym typeface="Arimo Bold"/>
            </a:endParaRPr>
          </a:p>
          <a:p>
            <a:pPr algn="l">
              <a:lnSpc>
                <a:spcPts val="3456"/>
              </a:lnSpc>
            </a:pPr>
            <a:endParaRPr lang="en-US" sz="12000" b="1">
              <a:solidFill>
                <a:srgbClr val="202124"/>
              </a:solidFill>
              <a:latin typeface="Arimo Bold"/>
              <a:ea typeface="Arimo Bold"/>
              <a:cs typeface="Arimo Bold"/>
              <a:sym typeface="Arimo Bold"/>
            </a:endParaRPr>
          </a:p>
          <a:p>
            <a:pPr algn="l">
              <a:lnSpc>
                <a:spcPts val="2351"/>
              </a:lnSpc>
            </a:pPr>
            <a:endParaRPr lang="en-US" sz="12000" b="1">
              <a:solidFill>
                <a:srgbClr val="202124"/>
              </a:solidFill>
              <a:latin typeface="Arimo Bold"/>
              <a:ea typeface="Arimo Bold"/>
              <a:cs typeface="Arimo Bold"/>
              <a:sym typeface="Arimo Bold"/>
            </a:endParaRPr>
          </a:p>
        </p:txBody>
      </p:sp>
      <p:sp>
        <p:nvSpPr>
          <p:cNvPr id="6" name="Freeform 6"/>
          <p:cNvSpPr/>
          <p:nvPr/>
        </p:nvSpPr>
        <p:spPr>
          <a:xfrm>
            <a:off x="914400" y="914378"/>
            <a:ext cx="16276254" cy="190500"/>
          </a:xfrm>
          <a:custGeom>
            <a:avLst/>
            <a:gdLst/>
            <a:ahLst/>
            <a:cxnLst/>
            <a:rect l="l" t="t" r="r" b="b"/>
            <a:pathLst>
              <a:path w="16276254" h="190500">
                <a:moveTo>
                  <a:pt x="0" y="0"/>
                </a:moveTo>
                <a:lnTo>
                  <a:pt x="16276254" y="0"/>
                </a:lnTo>
                <a:lnTo>
                  <a:pt x="16276254" y="190500"/>
                </a:lnTo>
                <a:lnTo>
                  <a:pt x="0" y="190500"/>
                </a:lnTo>
                <a:lnTo>
                  <a:pt x="0" y="0"/>
                </a:lnTo>
                <a:close/>
              </a:path>
            </a:pathLst>
          </a:custGeom>
          <a:blipFill>
            <a:blip r:embed="rId3"/>
            <a:stretch>
              <a:fillRect t="-121046" b="-121046"/>
            </a:stretch>
          </a:blipFill>
        </p:spPr>
        <p:txBody>
          <a:bodyPr/>
          <a:lstStyle/>
          <a:p>
            <a:endParaRPr lang="zh-TW" altLang="en-US"/>
          </a:p>
        </p:txBody>
      </p:sp>
      <p:grpSp>
        <p:nvGrpSpPr>
          <p:cNvPr id="14" name="Group 5">
            <a:extLst>
              <a:ext uri="{FF2B5EF4-FFF2-40B4-BE49-F238E27FC236}">
                <a16:creationId xmlns:a16="http://schemas.microsoft.com/office/drawing/2014/main" id="{6CC4BA86-D96C-E0DC-5D4D-3D7A11042324}"/>
              </a:ext>
            </a:extLst>
          </p:cNvPr>
          <p:cNvGrpSpPr/>
          <p:nvPr/>
        </p:nvGrpSpPr>
        <p:grpSpPr>
          <a:xfrm>
            <a:off x="14173200" y="9182100"/>
            <a:ext cx="3975325" cy="975736"/>
            <a:chOff x="0" y="0"/>
            <a:chExt cx="5300433" cy="1300981"/>
          </a:xfrm>
        </p:grpSpPr>
        <p:grpSp>
          <p:nvGrpSpPr>
            <p:cNvPr id="15" name="Group 6">
              <a:extLst>
                <a:ext uri="{FF2B5EF4-FFF2-40B4-BE49-F238E27FC236}">
                  <a16:creationId xmlns:a16="http://schemas.microsoft.com/office/drawing/2014/main" id="{08417422-B1FE-EC52-6439-9886393F5D64}"/>
                </a:ext>
              </a:extLst>
            </p:cNvPr>
            <p:cNvGrpSpPr/>
            <p:nvPr/>
          </p:nvGrpSpPr>
          <p:grpSpPr>
            <a:xfrm>
              <a:off x="0" y="0"/>
              <a:ext cx="5300433" cy="1300981"/>
              <a:chOff x="0" y="0"/>
              <a:chExt cx="1415854" cy="347519"/>
            </a:xfrm>
          </p:grpSpPr>
          <p:sp>
            <p:nvSpPr>
              <p:cNvPr id="19" name="Freeform 7">
                <a:extLst>
                  <a:ext uri="{FF2B5EF4-FFF2-40B4-BE49-F238E27FC236}">
                    <a16:creationId xmlns:a16="http://schemas.microsoft.com/office/drawing/2014/main" id="{63E7908A-E404-1181-E87F-0E1F6BED941E}"/>
                  </a:ext>
                </a:extLst>
              </p:cNvPr>
              <p:cNvSpPr/>
              <p:nvPr/>
            </p:nvSpPr>
            <p:spPr>
              <a:xfrm>
                <a:off x="0" y="0"/>
                <a:ext cx="1415854" cy="347519"/>
              </a:xfrm>
              <a:custGeom>
                <a:avLst/>
                <a:gdLst/>
                <a:ahLst/>
                <a:cxnLst/>
                <a:rect l="l" t="t" r="r" b="b"/>
                <a:pathLst>
                  <a:path w="1415854" h="347519">
                    <a:moveTo>
                      <a:pt x="149937" y="0"/>
                    </a:moveTo>
                    <a:lnTo>
                      <a:pt x="1265917" y="0"/>
                    </a:lnTo>
                    <a:cubicBezTo>
                      <a:pt x="1348725" y="0"/>
                      <a:pt x="1415854" y="67129"/>
                      <a:pt x="1415854" y="149937"/>
                    </a:cubicBezTo>
                    <a:lnTo>
                      <a:pt x="1415854" y="197581"/>
                    </a:lnTo>
                    <a:cubicBezTo>
                      <a:pt x="1415854" y="237347"/>
                      <a:pt x="1400057" y="275484"/>
                      <a:pt x="1371939" y="303603"/>
                    </a:cubicBezTo>
                    <a:cubicBezTo>
                      <a:pt x="1343820" y="331722"/>
                      <a:pt x="1305683" y="347519"/>
                      <a:pt x="1265917" y="347519"/>
                    </a:cubicBezTo>
                    <a:lnTo>
                      <a:pt x="149937" y="347519"/>
                    </a:lnTo>
                    <a:cubicBezTo>
                      <a:pt x="110171" y="347519"/>
                      <a:pt x="72034" y="331722"/>
                      <a:pt x="43916" y="303603"/>
                    </a:cubicBezTo>
                    <a:cubicBezTo>
                      <a:pt x="15797" y="275484"/>
                      <a:pt x="0" y="237347"/>
                      <a:pt x="0" y="197581"/>
                    </a:cubicBezTo>
                    <a:lnTo>
                      <a:pt x="0" y="149937"/>
                    </a:lnTo>
                    <a:cubicBezTo>
                      <a:pt x="0" y="67129"/>
                      <a:pt x="67129" y="0"/>
                      <a:pt x="149937" y="0"/>
                    </a:cubicBezTo>
                    <a:close/>
                  </a:path>
                </a:pathLst>
              </a:custGeom>
              <a:solidFill>
                <a:srgbClr val="000000">
                  <a:alpha val="80000"/>
                </a:srgbClr>
              </a:solidFill>
            </p:spPr>
            <p:txBody>
              <a:bodyPr/>
              <a:lstStyle/>
              <a:p>
                <a:endParaRPr lang="zh-TW" altLang="en-US"/>
              </a:p>
            </p:txBody>
          </p:sp>
          <p:sp>
            <p:nvSpPr>
              <p:cNvPr id="20" name="TextBox 8">
                <a:extLst>
                  <a:ext uri="{FF2B5EF4-FFF2-40B4-BE49-F238E27FC236}">
                    <a16:creationId xmlns:a16="http://schemas.microsoft.com/office/drawing/2014/main" id="{98D68788-34DC-0313-86B6-2D0262A1EDA2}"/>
                  </a:ext>
                </a:extLst>
              </p:cNvPr>
              <p:cNvSpPr txBox="1"/>
              <p:nvPr/>
            </p:nvSpPr>
            <p:spPr>
              <a:xfrm>
                <a:off x="0" y="-57150"/>
                <a:ext cx="1415854" cy="404669"/>
              </a:xfrm>
              <a:prstGeom prst="rect">
                <a:avLst/>
              </a:prstGeom>
            </p:spPr>
            <p:txBody>
              <a:bodyPr lIns="50800" tIns="50800" rIns="50800" bIns="50800" rtlCol="0" anchor="ctr"/>
              <a:lstStyle/>
              <a:p>
                <a:pPr algn="ctr">
                  <a:lnSpc>
                    <a:spcPts val="3920"/>
                  </a:lnSpc>
                </a:pPr>
                <a:endParaRPr/>
              </a:p>
            </p:txBody>
          </p:sp>
        </p:grpSp>
        <p:sp>
          <p:nvSpPr>
            <p:cNvPr id="16" name="Freeform 9">
              <a:extLst>
                <a:ext uri="{FF2B5EF4-FFF2-40B4-BE49-F238E27FC236}">
                  <a16:creationId xmlns:a16="http://schemas.microsoft.com/office/drawing/2014/main" id="{6C44AAD0-BFA4-F3FA-F893-25EE55F74960}"/>
                </a:ext>
              </a:extLst>
            </p:cNvPr>
            <p:cNvSpPr/>
            <p:nvPr/>
          </p:nvSpPr>
          <p:spPr>
            <a:xfrm>
              <a:off x="1997141" y="36318"/>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7" name="TextBox 10">
              <a:extLst>
                <a:ext uri="{FF2B5EF4-FFF2-40B4-BE49-F238E27FC236}">
                  <a16:creationId xmlns:a16="http://schemas.microsoft.com/office/drawing/2014/main" id="{E6CDC34C-7005-9059-0ABD-F37A784359CE}"/>
                </a:ext>
              </a:extLst>
            </p:cNvPr>
            <p:cNvSpPr txBox="1"/>
            <p:nvPr/>
          </p:nvSpPr>
          <p:spPr>
            <a:xfrm>
              <a:off x="430548" y="1003154"/>
              <a:ext cx="4439336" cy="271401"/>
            </a:xfrm>
            <a:prstGeom prst="rect">
              <a:avLst/>
            </a:prstGeom>
          </p:spPr>
          <p:txBody>
            <a:bodyPr lIns="0" tIns="0" rIns="0" bIns="0" rtlCol="0" anchor="t">
              <a:spAutoFit/>
            </a:bodyPr>
            <a:lstStyle/>
            <a:p>
              <a:pPr algn="ctr">
                <a:lnSpc>
                  <a:spcPts val="1683"/>
                </a:lnSpc>
              </a:pPr>
              <a:r>
                <a:rPr lang="en-US" sz="1202" b="1">
                  <a:solidFill>
                    <a:srgbClr val="FFFFFF"/>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8" name="TextBox 11">
              <a:extLst>
                <a:ext uri="{FF2B5EF4-FFF2-40B4-BE49-F238E27FC236}">
                  <a16:creationId xmlns:a16="http://schemas.microsoft.com/office/drawing/2014/main" id="{CAE8435A-5B85-15A9-311A-8D9465C791E6}"/>
                </a:ext>
              </a:extLst>
            </p:cNvPr>
            <p:cNvSpPr txBox="1"/>
            <p:nvPr/>
          </p:nvSpPr>
          <p:spPr>
            <a:xfrm>
              <a:off x="430548" y="651469"/>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0756" y="0"/>
            <a:ext cx="11786489" cy="11786489"/>
          </a:xfrm>
          <a:custGeom>
            <a:avLst/>
            <a:gdLst/>
            <a:ahLst/>
            <a:cxnLst/>
            <a:rect l="l" t="t" r="r" b="b"/>
            <a:pathLst>
              <a:path w="11786489" h="11786489">
                <a:moveTo>
                  <a:pt x="0" y="0"/>
                </a:moveTo>
                <a:lnTo>
                  <a:pt x="11786488" y="0"/>
                </a:lnTo>
                <a:lnTo>
                  <a:pt x="11786488" y="11786489"/>
                </a:lnTo>
                <a:lnTo>
                  <a:pt x="0" y="11786489"/>
                </a:lnTo>
                <a:lnTo>
                  <a:pt x="0" y="0"/>
                </a:lnTo>
                <a:close/>
              </a:path>
            </a:pathLst>
          </a:custGeom>
          <a:blipFill>
            <a:blip r:embed="rId2"/>
            <a:stretch>
              <a:fillRect/>
            </a:stretch>
          </a:blipFill>
        </p:spPr>
        <p:txBody>
          <a:bodyPr/>
          <a:lstStyle/>
          <a:p>
            <a:endParaRPr lang="zh-TW" altLang="en-US"/>
          </a:p>
        </p:txBody>
      </p:sp>
      <p:sp>
        <p:nvSpPr>
          <p:cNvPr id="3" name="Freeform 3"/>
          <p:cNvSpPr/>
          <p:nvPr/>
        </p:nvSpPr>
        <p:spPr>
          <a:xfrm>
            <a:off x="0" y="-4221016"/>
            <a:ext cx="18288000" cy="16007504"/>
          </a:xfrm>
          <a:custGeom>
            <a:avLst/>
            <a:gdLst/>
            <a:ahLst/>
            <a:cxnLst/>
            <a:rect l="l" t="t" r="r" b="b"/>
            <a:pathLst>
              <a:path w="18288000" h="16007504">
                <a:moveTo>
                  <a:pt x="0" y="0"/>
                </a:moveTo>
                <a:lnTo>
                  <a:pt x="18288000" y="0"/>
                </a:lnTo>
                <a:lnTo>
                  <a:pt x="18288000" y="16007505"/>
                </a:lnTo>
                <a:lnTo>
                  <a:pt x="0" y="16007505"/>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230653" y="1028700"/>
            <a:ext cx="16230600" cy="82296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0000"/>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sp>
        <p:nvSpPr>
          <p:cNvPr id="7" name="TextBox 7"/>
          <p:cNvSpPr txBox="1"/>
          <p:nvPr/>
        </p:nvSpPr>
        <p:spPr>
          <a:xfrm>
            <a:off x="1766876" y="3228784"/>
            <a:ext cx="14754248" cy="3988271"/>
          </a:xfrm>
          <a:prstGeom prst="rect">
            <a:avLst/>
          </a:prstGeom>
        </p:spPr>
        <p:txBody>
          <a:bodyPr lIns="0" tIns="0" rIns="0" bIns="0" rtlCol="0" anchor="t">
            <a:spAutoFit/>
          </a:bodyPr>
          <a:lstStyle/>
          <a:p>
            <a:pPr algn="just">
              <a:lnSpc>
                <a:spcPts val="5511"/>
              </a:lnSpc>
            </a:pPr>
            <a:r>
              <a:rPr lang="en-US" sz="5199" dirty="0">
                <a:solidFill>
                  <a:srgbClr val="202124"/>
                </a:solidFill>
                <a:latin typeface="Sailors"/>
                <a:ea typeface="Sailors"/>
                <a:cs typeface="Sailors"/>
                <a:sym typeface="Sailors"/>
              </a:rPr>
              <a:t>1. </a:t>
            </a:r>
            <a:r>
              <a:rPr lang="en-US" sz="5199" dirty="0" err="1">
                <a:solidFill>
                  <a:srgbClr val="202124"/>
                </a:solidFill>
                <a:latin typeface="Sailors"/>
                <a:ea typeface="Sailors"/>
                <a:cs typeface="Sailors"/>
                <a:sym typeface="Sailors"/>
              </a:rPr>
              <a:t>甚麼是</a:t>
            </a:r>
            <a:r>
              <a:rPr lang="en-US" sz="5199" dirty="0">
                <a:solidFill>
                  <a:srgbClr val="202124"/>
                </a:solidFill>
                <a:latin typeface="Sailors"/>
                <a:ea typeface="Sailors"/>
                <a:cs typeface="Sailors"/>
                <a:sym typeface="Sailors"/>
              </a:rPr>
              <a:t> RAG?</a:t>
            </a:r>
          </a:p>
          <a:p>
            <a:pPr algn="just">
              <a:lnSpc>
                <a:spcPts val="2967"/>
              </a:lnSpc>
            </a:pPr>
            <a:r>
              <a:rPr lang="en-US" sz="2799" dirty="0">
                <a:solidFill>
                  <a:srgbClr val="202124"/>
                </a:solidFill>
                <a:latin typeface="Sailors"/>
                <a:ea typeface="Sailors"/>
                <a:cs typeface="Sailors"/>
                <a:sym typeface="Sailors"/>
              </a:rPr>
              <a:t>      </a:t>
            </a:r>
            <a:r>
              <a:rPr lang="en-US" sz="2799" dirty="0">
                <a:solidFill>
                  <a:srgbClr val="4285F4"/>
                </a:solidFill>
                <a:latin typeface="Sailors Italics"/>
                <a:sym typeface="Sailors"/>
              </a:rPr>
              <a:t>What's RAG?</a:t>
            </a:r>
          </a:p>
          <a:p>
            <a:pPr algn="just">
              <a:lnSpc>
                <a:spcPts val="1272"/>
              </a:lnSpc>
            </a:pPr>
            <a:r>
              <a:rPr lang="en-US" sz="1200" dirty="0">
                <a:solidFill>
                  <a:srgbClr val="202124"/>
                </a:solidFill>
                <a:latin typeface="Sailors"/>
                <a:ea typeface="Sailors"/>
                <a:cs typeface="Sailors"/>
                <a:sym typeface="Sailors"/>
              </a:rPr>
              <a:t>  </a:t>
            </a:r>
          </a:p>
          <a:p>
            <a:pPr algn="just">
              <a:lnSpc>
                <a:spcPts val="1272"/>
              </a:lnSpc>
            </a:pPr>
            <a:endParaRPr lang="en-US" sz="1200" dirty="0">
              <a:solidFill>
                <a:srgbClr val="202124"/>
              </a:solidFill>
              <a:latin typeface="Sailors"/>
              <a:ea typeface="Sailors"/>
              <a:cs typeface="Sailors"/>
              <a:sym typeface="Sailors"/>
            </a:endParaRPr>
          </a:p>
          <a:p>
            <a:pPr algn="just">
              <a:lnSpc>
                <a:spcPts val="5511"/>
              </a:lnSpc>
            </a:pPr>
            <a:r>
              <a:rPr lang="en-US" sz="5199" dirty="0">
                <a:solidFill>
                  <a:srgbClr val="202124"/>
                </a:solidFill>
                <a:latin typeface="Sailors"/>
                <a:ea typeface="Sailors"/>
                <a:cs typeface="Sailors"/>
                <a:sym typeface="Sailors"/>
              </a:rPr>
              <a:t>2. </a:t>
            </a:r>
            <a:r>
              <a:rPr lang="en-US" sz="5199" dirty="0" err="1">
                <a:solidFill>
                  <a:srgbClr val="202124"/>
                </a:solidFill>
                <a:latin typeface="Sailors"/>
                <a:ea typeface="Sailors"/>
                <a:cs typeface="Sailors"/>
                <a:sym typeface="Sailors"/>
              </a:rPr>
              <a:t>RAG和Fine</a:t>
            </a:r>
            <a:r>
              <a:rPr lang="en-US" sz="5199" dirty="0">
                <a:solidFill>
                  <a:srgbClr val="202124"/>
                </a:solidFill>
                <a:latin typeface="Sailors"/>
                <a:ea typeface="Sailors"/>
                <a:cs typeface="Sailors"/>
                <a:sym typeface="Sailors"/>
              </a:rPr>
              <a:t> tune </a:t>
            </a:r>
            <a:r>
              <a:rPr lang="en-US" sz="5199" dirty="0" err="1">
                <a:solidFill>
                  <a:srgbClr val="202124"/>
                </a:solidFill>
                <a:latin typeface="Sailors"/>
                <a:ea typeface="Sailors"/>
                <a:cs typeface="Sailors"/>
                <a:sym typeface="Sailors"/>
              </a:rPr>
              <a:t>的調整差異</a:t>
            </a:r>
            <a:endParaRPr lang="en-US" sz="5199" dirty="0">
              <a:solidFill>
                <a:srgbClr val="202124"/>
              </a:solidFill>
              <a:latin typeface="Sailors"/>
              <a:ea typeface="Sailors"/>
              <a:cs typeface="Sailors"/>
              <a:sym typeface="Sailors"/>
            </a:endParaRPr>
          </a:p>
          <a:p>
            <a:pPr algn="just">
              <a:lnSpc>
                <a:spcPts val="2967"/>
              </a:lnSpc>
            </a:pPr>
            <a:r>
              <a:rPr lang="en-US" sz="2799" dirty="0">
                <a:solidFill>
                  <a:srgbClr val="202124"/>
                </a:solidFill>
                <a:latin typeface="Sailors"/>
                <a:ea typeface="Sailors"/>
                <a:cs typeface="Sailors"/>
                <a:sym typeface="Sailors"/>
              </a:rPr>
              <a:t>      </a:t>
            </a:r>
            <a:r>
              <a:rPr lang="en-US" sz="2799" dirty="0">
                <a:solidFill>
                  <a:srgbClr val="4285F4"/>
                </a:solidFill>
                <a:latin typeface="Sailors Italics"/>
                <a:ea typeface="Sailors Italics"/>
                <a:cs typeface="Sailors Italics"/>
                <a:sym typeface="Sailors Italics"/>
              </a:rPr>
              <a:t>Differences between RAG and Fine tune</a:t>
            </a:r>
          </a:p>
          <a:p>
            <a:pPr algn="just">
              <a:lnSpc>
                <a:spcPts val="2967"/>
              </a:lnSpc>
            </a:pPr>
            <a:endParaRPr lang="en-US" sz="2799" i="1" dirty="0">
              <a:solidFill>
                <a:srgbClr val="4285F4"/>
              </a:solidFill>
              <a:latin typeface="Sailors Italics"/>
              <a:ea typeface="Sailors Italics"/>
              <a:cs typeface="Sailors Italics"/>
              <a:sym typeface="Sailors Italics"/>
            </a:endParaRPr>
          </a:p>
          <a:p>
            <a:pPr algn="just">
              <a:lnSpc>
                <a:spcPts val="5511"/>
              </a:lnSpc>
            </a:pPr>
            <a:r>
              <a:rPr lang="en-US" altLang="zh-TW" sz="5199" dirty="0">
                <a:solidFill>
                  <a:srgbClr val="202124"/>
                </a:solidFill>
                <a:latin typeface="Sailors"/>
                <a:ea typeface="Sailors"/>
                <a:cs typeface="Sailors"/>
                <a:sym typeface="Sailors"/>
              </a:rPr>
              <a:t>3</a:t>
            </a:r>
            <a:r>
              <a:rPr lang="en-US" sz="5199" dirty="0">
                <a:solidFill>
                  <a:srgbClr val="202124"/>
                </a:solidFill>
                <a:latin typeface="Sailors"/>
                <a:ea typeface="Sailors"/>
                <a:cs typeface="Sailors"/>
                <a:sym typeface="Sailors"/>
              </a:rPr>
              <a:t>. </a:t>
            </a:r>
            <a:r>
              <a:rPr lang="en-US" sz="5199" dirty="0" err="1">
                <a:solidFill>
                  <a:srgbClr val="202124"/>
                </a:solidFill>
                <a:latin typeface="Sailors"/>
                <a:ea typeface="Sailors"/>
                <a:cs typeface="Sailors"/>
                <a:sym typeface="Sailors"/>
              </a:rPr>
              <a:t>使用</a:t>
            </a:r>
            <a:r>
              <a:rPr lang="en-US" sz="5199" dirty="0">
                <a:solidFill>
                  <a:srgbClr val="202124"/>
                </a:solidFill>
                <a:latin typeface="Sailors"/>
                <a:ea typeface="Sailors"/>
                <a:cs typeface="Sailors"/>
                <a:sym typeface="Sailors"/>
              </a:rPr>
              <a:t> Vertex AI Gemini </a:t>
            </a:r>
            <a:r>
              <a:rPr lang="en-US" sz="5199" dirty="0" err="1">
                <a:solidFill>
                  <a:srgbClr val="202124"/>
                </a:solidFill>
                <a:latin typeface="Sailors"/>
                <a:ea typeface="Sailors"/>
                <a:cs typeface="Sailors"/>
                <a:sym typeface="Sailors"/>
              </a:rPr>
              <a:t>API實踐RAG技術</a:t>
            </a:r>
            <a:endParaRPr lang="en-US" sz="5199" dirty="0">
              <a:solidFill>
                <a:srgbClr val="202124"/>
              </a:solidFill>
              <a:latin typeface="Sailors"/>
              <a:ea typeface="Sailors"/>
              <a:cs typeface="Sailors"/>
              <a:sym typeface="Sailors"/>
            </a:endParaRPr>
          </a:p>
          <a:p>
            <a:pPr algn="just">
              <a:lnSpc>
                <a:spcPts val="2967"/>
              </a:lnSpc>
            </a:pPr>
            <a:r>
              <a:rPr lang="en-US" sz="2799" dirty="0">
                <a:solidFill>
                  <a:srgbClr val="202124"/>
                </a:solidFill>
                <a:latin typeface="Sailors"/>
                <a:ea typeface="Sailors"/>
                <a:cs typeface="Sailors"/>
                <a:sym typeface="Sailors"/>
              </a:rPr>
              <a:t>      </a:t>
            </a:r>
            <a:r>
              <a:rPr lang="en-US" sz="2799" dirty="0">
                <a:solidFill>
                  <a:srgbClr val="4285F4"/>
                </a:solidFill>
                <a:latin typeface="Sailors Italics"/>
                <a:ea typeface="Sailors Italics"/>
                <a:cs typeface="Sailors Italics"/>
                <a:sym typeface="Sailors Italics"/>
              </a:rPr>
              <a:t>Implement RAG using Vertex AI Gemini AP</a:t>
            </a:r>
            <a:r>
              <a:rPr lang="en-US" altLang="zh-TW" sz="2799" dirty="0">
                <a:solidFill>
                  <a:srgbClr val="4285F4"/>
                </a:solidFill>
                <a:latin typeface="Sailors Italics"/>
                <a:ea typeface="Sailors Italics"/>
                <a:cs typeface="Sailors Italics"/>
                <a:sym typeface="Sailors Italics"/>
              </a:rPr>
              <a:t>I</a:t>
            </a:r>
            <a:endParaRPr lang="en-US" sz="2799" dirty="0">
              <a:solidFill>
                <a:srgbClr val="4285F4"/>
              </a:solidFill>
              <a:latin typeface="Sailors Italics"/>
              <a:ea typeface="Sailors Italics"/>
              <a:cs typeface="Sailors Italics"/>
              <a:sym typeface="Sailors Italics"/>
            </a:endParaRPr>
          </a:p>
        </p:txBody>
      </p:sp>
      <p:sp>
        <p:nvSpPr>
          <p:cNvPr id="15" name="TextBox 15"/>
          <p:cNvSpPr txBox="1"/>
          <p:nvPr/>
        </p:nvSpPr>
        <p:spPr>
          <a:xfrm>
            <a:off x="1230653" y="1828566"/>
            <a:ext cx="4469414" cy="832485"/>
          </a:xfrm>
          <a:prstGeom prst="rect">
            <a:avLst/>
          </a:prstGeom>
        </p:spPr>
        <p:txBody>
          <a:bodyPr lIns="0" tIns="0" rIns="0" bIns="0" rtlCol="0" anchor="t">
            <a:spAutoFit/>
          </a:bodyPr>
          <a:lstStyle/>
          <a:p>
            <a:pPr algn="ctr">
              <a:lnSpc>
                <a:spcPts val="6120"/>
              </a:lnSpc>
            </a:pPr>
            <a:r>
              <a:rPr lang="en-US" sz="6000" b="1">
                <a:solidFill>
                  <a:srgbClr val="202124"/>
                </a:solidFill>
                <a:latin typeface="Arimo Bold"/>
                <a:ea typeface="Arimo Bold"/>
                <a:cs typeface="Arimo Bold"/>
                <a:sym typeface="Arimo Bold"/>
              </a:rPr>
              <a:t>主題大綱</a:t>
            </a:r>
          </a:p>
        </p:txBody>
      </p:sp>
      <p:grpSp>
        <p:nvGrpSpPr>
          <p:cNvPr id="16" name="Group 5">
            <a:extLst>
              <a:ext uri="{FF2B5EF4-FFF2-40B4-BE49-F238E27FC236}">
                <a16:creationId xmlns:a16="http://schemas.microsoft.com/office/drawing/2014/main" id="{424BF621-C124-4C4E-CEB5-56F45C9DDD51}"/>
              </a:ext>
            </a:extLst>
          </p:cNvPr>
          <p:cNvGrpSpPr/>
          <p:nvPr/>
        </p:nvGrpSpPr>
        <p:grpSpPr>
          <a:xfrm>
            <a:off x="14173200" y="9182100"/>
            <a:ext cx="3975325" cy="975736"/>
            <a:chOff x="0" y="0"/>
            <a:chExt cx="5300433" cy="1300981"/>
          </a:xfrm>
        </p:grpSpPr>
        <p:grpSp>
          <p:nvGrpSpPr>
            <p:cNvPr id="17" name="Group 6">
              <a:extLst>
                <a:ext uri="{FF2B5EF4-FFF2-40B4-BE49-F238E27FC236}">
                  <a16:creationId xmlns:a16="http://schemas.microsoft.com/office/drawing/2014/main" id="{ED70D883-C5E9-3DA1-6EFF-5D3E0771CDDD}"/>
                </a:ext>
              </a:extLst>
            </p:cNvPr>
            <p:cNvGrpSpPr/>
            <p:nvPr/>
          </p:nvGrpSpPr>
          <p:grpSpPr>
            <a:xfrm>
              <a:off x="0" y="0"/>
              <a:ext cx="5300433" cy="1300981"/>
              <a:chOff x="0" y="0"/>
              <a:chExt cx="1415854" cy="347519"/>
            </a:xfrm>
          </p:grpSpPr>
          <p:sp>
            <p:nvSpPr>
              <p:cNvPr id="21" name="Freeform 7">
                <a:extLst>
                  <a:ext uri="{FF2B5EF4-FFF2-40B4-BE49-F238E27FC236}">
                    <a16:creationId xmlns:a16="http://schemas.microsoft.com/office/drawing/2014/main" id="{1DD645A5-0CAE-5E33-746F-191FD0EE18ED}"/>
                  </a:ext>
                </a:extLst>
              </p:cNvPr>
              <p:cNvSpPr/>
              <p:nvPr/>
            </p:nvSpPr>
            <p:spPr>
              <a:xfrm>
                <a:off x="0" y="0"/>
                <a:ext cx="1415854" cy="347519"/>
              </a:xfrm>
              <a:custGeom>
                <a:avLst/>
                <a:gdLst/>
                <a:ahLst/>
                <a:cxnLst/>
                <a:rect l="l" t="t" r="r" b="b"/>
                <a:pathLst>
                  <a:path w="1415854" h="347519">
                    <a:moveTo>
                      <a:pt x="149937" y="0"/>
                    </a:moveTo>
                    <a:lnTo>
                      <a:pt x="1265917" y="0"/>
                    </a:lnTo>
                    <a:cubicBezTo>
                      <a:pt x="1348725" y="0"/>
                      <a:pt x="1415854" y="67129"/>
                      <a:pt x="1415854" y="149937"/>
                    </a:cubicBezTo>
                    <a:lnTo>
                      <a:pt x="1415854" y="197581"/>
                    </a:lnTo>
                    <a:cubicBezTo>
                      <a:pt x="1415854" y="237347"/>
                      <a:pt x="1400057" y="275484"/>
                      <a:pt x="1371939" y="303603"/>
                    </a:cubicBezTo>
                    <a:cubicBezTo>
                      <a:pt x="1343820" y="331722"/>
                      <a:pt x="1305683" y="347519"/>
                      <a:pt x="1265917" y="347519"/>
                    </a:cubicBezTo>
                    <a:lnTo>
                      <a:pt x="149937" y="347519"/>
                    </a:lnTo>
                    <a:cubicBezTo>
                      <a:pt x="110171" y="347519"/>
                      <a:pt x="72034" y="331722"/>
                      <a:pt x="43916" y="303603"/>
                    </a:cubicBezTo>
                    <a:cubicBezTo>
                      <a:pt x="15797" y="275484"/>
                      <a:pt x="0" y="237347"/>
                      <a:pt x="0" y="197581"/>
                    </a:cubicBezTo>
                    <a:lnTo>
                      <a:pt x="0" y="149937"/>
                    </a:lnTo>
                    <a:cubicBezTo>
                      <a:pt x="0" y="67129"/>
                      <a:pt x="67129" y="0"/>
                      <a:pt x="149937" y="0"/>
                    </a:cubicBezTo>
                    <a:close/>
                  </a:path>
                </a:pathLst>
              </a:custGeom>
              <a:solidFill>
                <a:srgbClr val="000000">
                  <a:alpha val="80000"/>
                </a:srgbClr>
              </a:solidFill>
            </p:spPr>
            <p:txBody>
              <a:bodyPr/>
              <a:lstStyle/>
              <a:p>
                <a:endParaRPr lang="zh-TW" altLang="en-US"/>
              </a:p>
            </p:txBody>
          </p:sp>
          <p:sp>
            <p:nvSpPr>
              <p:cNvPr id="22" name="TextBox 8">
                <a:extLst>
                  <a:ext uri="{FF2B5EF4-FFF2-40B4-BE49-F238E27FC236}">
                    <a16:creationId xmlns:a16="http://schemas.microsoft.com/office/drawing/2014/main" id="{1EF7E58A-D578-E4AF-6B54-A62BF2F7F476}"/>
                  </a:ext>
                </a:extLst>
              </p:cNvPr>
              <p:cNvSpPr txBox="1"/>
              <p:nvPr/>
            </p:nvSpPr>
            <p:spPr>
              <a:xfrm>
                <a:off x="0" y="-57150"/>
                <a:ext cx="1415854" cy="404669"/>
              </a:xfrm>
              <a:prstGeom prst="rect">
                <a:avLst/>
              </a:prstGeom>
            </p:spPr>
            <p:txBody>
              <a:bodyPr lIns="50800" tIns="50800" rIns="50800" bIns="50800" rtlCol="0" anchor="ctr"/>
              <a:lstStyle/>
              <a:p>
                <a:pPr algn="ctr">
                  <a:lnSpc>
                    <a:spcPts val="3920"/>
                  </a:lnSpc>
                </a:pPr>
                <a:endParaRPr/>
              </a:p>
            </p:txBody>
          </p:sp>
        </p:grpSp>
        <p:sp>
          <p:nvSpPr>
            <p:cNvPr id="18" name="Freeform 9">
              <a:extLst>
                <a:ext uri="{FF2B5EF4-FFF2-40B4-BE49-F238E27FC236}">
                  <a16:creationId xmlns:a16="http://schemas.microsoft.com/office/drawing/2014/main" id="{44E4D8BE-EC1C-11CA-A115-256E78509AC6}"/>
                </a:ext>
              </a:extLst>
            </p:cNvPr>
            <p:cNvSpPr/>
            <p:nvPr/>
          </p:nvSpPr>
          <p:spPr>
            <a:xfrm>
              <a:off x="1997141" y="36318"/>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9" name="TextBox 10">
              <a:extLst>
                <a:ext uri="{FF2B5EF4-FFF2-40B4-BE49-F238E27FC236}">
                  <a16:creationId xmlns:a16="http://schemas.microsoft.com/office/drawing/2014/main" id="{3684B5DE-785E-175A-E669-5D0A838E3FC9}"/>
                </a:ext>
              </a:extLst>
            </p:cNvPr>
            <p:cNvSpPr txBox="1"/>
            <p:nvPr/>
          </p:nvSpPr>
          <p:spPr>
            <a:xfrm>
              <a:off x="430548" y="1003154"/>
              <a:ext cx="4439336" cy="271401"/>
            </a:xfrm>
            <a:prstGeom prst="rect">
              <a:avLst/>
            </a:prstGeom>
          </p:spPr>
          <p:txBody>
            <a:bodyPr lIns="0" tIns="0" rIns="0" bIns="0" rtlCol="0" anchor="t">
              <a:spAutoFit/>
            </a:bodyPr>
            <a:lstStyle/>
            <a:p>
              <a:pPr algn="ctr">
                <a:lnSpc>
                  <a:spcPts val="1683"/>
                </a:lnSpc>
              </a:pPr>
              <a:r>
                <a:rPr lang="en-US" sz="1202" b="1">
                  <a:solidFill>
                    <a:srgbClr val="FFFFFF"/>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20" name="TextBox 11">
              <a:extLst>
                <a:ext uri="{FF2B5EF4-FFF2-40B4-BE49-F238E27FC236}">
                  <a16:creationId xmlns:a16="http://schemas.microsoft.com/office/drawing/2014/main" id="{DDD5BD9D-3258-4577-B96A-551F1079E53A}"/>
                </a:ext>
              </a:extLst>
            </p:cNvPr>
            <p:cNvSpPr txBox="1"/>
            <p:nvPr/>
          </p:nvSpPr>
          <p:spPr>
            <a:xfrm>
              <a:off x="430548" y="651469"/>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89356" y="1042939"/>
            <a:ext cx="12114587" cy="1592580"/>
          </a:xfrm>
          <a:prstGeom prst="rect">
            <a:avLst/>
          </a:prstGeom>
        </p:spPr>
        <p:txBody>
          <a:bodyPr lIns="0" tIns="0" rIns="0" bIns="0" rtlCol="0" anchor="t">
            <a:spAutoFit/>
          </a:bodyPr>
          <a:lstStyle/>
          <a:p>
            <a:pPr algn="l">
              <a:lnSpc>
                <a:spcPts val="7452"/>
              </a:lnSpc>
            </a:pPr>
            <a:r>
              <a:rPr lang="en-US" sz="5400" b="1">
                <a:solidFill>
                  <a:srgbClr val="181818"/>
                </a:solidFill>
                <a:latin typeface="Arimo Bold"/>
                <a:ea typeface="Arimo Bold"/>
                <a:cs typeface="Arimo Bold"/>
                <a:sym typeface="Arimo Bold"/>
              </a:rPr>
              <a:t>Fine–tune vs RAG?</a:t>
            </a:r>
          </a:p>
          <a:p>
            <a:pPr algn="l">
              <a:lnSpc>
                <a:spcPts val="4967"/>
              </a:lnSpc>
            </a:pPr>
            <a:r>
              <a:rPr lang="en-US" sz="3600" b="1">
                <a:solidFill>
                  <a:srgbClr val="181818"/>
                </a:solidFill>
                <a:latin typeface="Arimo Bold"/>
                <a:ea typeface="Arimo Bold"/>
                <a:cs typeface="Arimo Bold"/>
                <a:sym typeface="Arimo Bold"/>
              </a:rPr>
              <a:t>究竟差在哪?</a:t>
            </a:r>
          </a:p>
        </p:txBody>
      </p:sp>
      <p:sp>
        <p:nvSpPr>
          <p:cNvPr id="14" name="Freeform 14"/>
          <p:cNvSpPr/>
          <p:nvPr/>
        </p:nvSpPr>
        <p:spPr>
          <a:xfrm>
            <a:off x="9634731" y="3228364"/>
            <a:ext cx="7274113" cy="4563184"/>
          </a:xfrm>
          <a:custGeom>
            <a:avLst/>
            <a:gdLst/>
            <a:ahLst/>
            <a:cxnLst/>
            <a:rect l="l" t="t" r="r" b="b"/>
            <a:pathLst>
              <a:path w="7274113" h="4563184">
                <a:moveTo>
                  <a:pt x="0" y="0"/>
                </a:moveTo>
                <a:lnTo>
                  <a:pt x="7274113" y="0"/>
                </a:lnTo>
                <a:lnTo>
                  <a:pt x="7274113" y="4563183"/>
                </a:lnTo>
                <a:lnTo>
                  <a:pt x="0" y="4563183"/>
                </a:lnTo>
                <a:lnTo>
                  <a:pt x="0" y="0"/>
                </a:lnTo>
                <a:close/>
              </a:path>
            </a:pathLst>
          </a:custGeom>
          <a:blipFill>
            <a:blip r:embed="rId5"/>
            <a:stretch>
              <a:fillRect l="-2426" r="-2612"/>
            </a:stretch>
          </a:blipFill>
        </p:spPr>
        <p:txBody>
          <a:bodyPr/>
          <a:lstStyle/>
          <a:p>
            <a:endParaRPr lang="zh-TW" altLang="en-US"/>
          </a:p>
        </p:txBody>
      </p:sp>
      <p:sp>
        <p:nvSpPr>
          <p:cNvPr id="15" name="TextBox 15"/>
          <p:cNvSpPr txBox="1"/>
          <p:nvPr/>
        </p:nvSpPr>
        <p:spPr>
          <a:xfrm>
            <a:off x="1091568" y="8734533"/>
            <a:ext cx="10938310" cy="328785"/>
          </a:xfrm>
          <a:prstGeom prst="rect">
            <a:avLst/>
          </a:prstGeom>
        </p:spPr>
        <p:txBody>
          <a:bodyPr lIns="0" tIns="0" rIns="0" bIns="0" rtlCol="0" anchor="t">
            <a:spAutoFit/>
          </a:bodyPr>
          <a:lstStyle/>
          <a:p>
            <a:pPr algn="l">
              <a:lnSpc>
                <a:spcPts val="2434"/>
              </a:lnSpc>
            </a:pPr>
            <a:r>
              <a:rPr lang="en-US" sz="1763" u="sng">
                <a:solidFill>
                  <a:srgbClr val="1155CC"/>
                </a:solidFill>
                <a:latin typeface="Arimo"/>
                <a:ea typeface="Arimo"/>
                <a:cs typeface="Arimo"/>
                <a:sym typeface="Arimo"/>
                <a:hlinkClick r:id="rId6" tooltip="https://towardsdatascience.com/rag-vs-finetuning-which-is-the-best-tool-to-boost-your-llm-application-94654b1eaba7"/>
              </a:rPr>
              <a:t>RAG vs Finetuning — Which Is the Best Tool to Boost Your LLM Application?</a:t>
            </a:r>
          </a:p>
        </p:txBody>
      </p:sp>
      <p:graphicFrame>
        <p:nvGraphicFramePr>
          <p:cNvPr id="16" name="Table 16"/>
          <p:cNvGraphicFramePr>
            <a:graphicFrameLocks noGrp="1"/>
          </p:cNvGraphicFramePr>
          <p:nvPr>
            <p:extLst>
              <p:ext uri="{D42A27DB-BD31-4B8C-83A1-F6EECF244321}">
                <p14:modId xmlns:p14="http://schemas.microsoft.com/office/powerpoint/2010/main" val="1473548198"/>
              </p:ext>
            </p:extLst>
          </p:nvPr>
        </p:nvGraphicFramePr>
        <p:xfrm>
          <a:off x="1268600" y="3482631"/>
          <a:ext cx="8073223" cy="3961307"/>
        </p:xfrm>
        <a:graphic>
          <a:graphicData uri="http://schemas.openxmlformats.org/drawingml/2006/table">
            <a:tbl>
              <a:tblPr/>
              <a:tblGrid>
                <a:gridCol w="3651232">
                  <a:extLst>
                    <a:ext uri="{9D8B030D-6E8A-4147-A177-3AD203B41FA5}">
                      <a16:colId xmlns:a16="http://schemas.microsoft.com/office/drawing/2014/main" val="20000"/>
                    </a:ext>
                  </a:extLst>
                </a:gridCol>
                <a:gridCol w="2225926">
                  <a:extLst>
                    <a:ext uri="{9D8B030D-6E8A-4147-A177-3AD203B41FA5}">
                      <a16:colId xmlns:a16="http://schemas.microsoft.com/office/drawing/2014/main" val="20001"/>
                    </a:ext>
                  </a:extLst>
                </a:gridCol>
                <a:gridCol w="2196065">
                  <a:extLst>
                    <a:ext uri="{9D8B030D-6E8A-4147-A177-3AD203B41FA5}">
                      <a16:colId xmlns:a16="http://schemas.microsoft.com/office/drawing/2014/main" val="20002"/>
                    </a:ext>
                  </a:extLst>
                </a:gridCol>
              </a:tblGrid>
              <a:tr h="655304">
                <a:tc>
                  <a:txBody>
                    <a:bodyPr/>
                    <a:lstStyle/>
                    <a:p>
                      <a:pPr algn="l">
                        <a:lnSpc>
                          <a:spcPts val="1646"/>
                        </a:lnSpc>
                        <a:defRPr/>
                      </a:pPr>
                      <a:endParaRPr lang="en-US" sz="1100"/>
                    </a:p>
                  </a:txBody>
                  <a:tcPr marL="89590" marR="89590" marT="89590" marB="89590" anchor="ctr">
                    <a:lnL w="9146" cap="flat" cmpd="sng" algn="ctr">
                      <a:solidFill>
                        <a:srgbClr val="E8F3E9"/>
                      </a:solidFill>
                      <a:prstDash val="solid"/>
                      <a:round/>
                      <a:headEnd type="none" w="med" len="med"/>
                      <a:tailEnd type="none" w="med" len="med"/>
                    </a:lnL>
                    <a:lnR w="9146" cap="flat" cmpd="sng" algn="ctr">
                      <a:solidFill>
                        <a:srgbClr val="E8F3E9"/>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3E9"/>
                      </a:solidFill>
                      <a:prstDash val="solid"/>
                      <a:round/>
                      <a:headEnd type="none" w="med" len="med"/>
                      <a:tailEnd type="none" w="med" len="med"/>
                    </a:lnB>
                  </a:tcPr>
                </a:tc>
                <a:tc>
                  <a:txBody>
                    <a:bodyPr/>
                    <a:lstStyle/>
                    <a:p>
                      <a:pPr algn="ctr">
                        <a:lnSpc>
                          <a:spcPts val="2822"/>
                        </a:lnSpc>
                        <a:defRPr/>
                      </a:pPr>
                      <a:r>
                        <a:rPr lang="en-US" sz="2351">
                          <a:solidFill>
                            <a:srgbClr val="FFFFFF"/>
                          </a:solidFill>
                          <a:latin typeface="Arimo"/>
                          <a:ea typeface="Arimo"/>
                          <a:cs typeface="Arimo"/>
                          <a:sym typeface="Arimo"/>
                        </a:rPr>
                        <a:t>Fine-Tuning</a:t>
                      </a:r>
                      <a:endParaRPr lang="en-US" sz="1100"/>
                    </a:p>
                  </a:txBody>
                  <a:tcPr marL="89590" marR="89590" marT="89590" marB="89590" anchor="ctr">
                    <a:lnL w="9146" cap="flat" cmpd="sng" algn="ctr">
                      <a:solidFill>
                        <a:srgbClr val="E8F3E9"/>
                      </a:solidFill>
                      <a:prstDash val="solid"/>
                      <a:round/>
                      <a:headEnd type="none" w="med" len="med"/>
                      <a:tailEnd type="none" w="med" len="med"/>
                    </a:lnL>
                    <a:lnR w="9146" cap="flat" cmpd="sng" algn="ctr">
                      <a:solidFill>
                        <a:srgbClr val="E8F3E9"/>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3E9"/>
                      </a:solidFill>
                      <a:prstDash val="solid"/>
                      <a:round/>
                      <a:headEnd type="none" w="med" len="med"/>
                      <a:tailEnd type="none" w="med" len="med"/>
                    </a:lnB>
                    <a:solidFill>
                      <a:srgbClr val="4285F4"/>
                    </a:solidFill>
                  </a:tcPr>
                </a:tc>
                <a:tc>
                  <a:txBody>
                    <a:bodyPr/>
                    <a:lstStyle/>
                    <a:p>
                      <a:pPr algn="ctr">
                        <a:lnSpc>
                          <a:spcPts val="2822"/>
                        </a:lnSpc>
                        <a:defRPr/>
                      </a:pPr>
                      <a:r>
                        <a:rPr lang="en-US" sz="2351">
                          <a:solidFill>
                            <a:srgbClr val="FFFFFF"/>
                          </a:solidFill>
                          <a:latin typeface="Arimo"/>
                          <a:ea typeface="Arimo"/>
                          <a:cs typeface="Arimo"/>
                          <a:sym typeface="Arimo"/>
                        </a:rPr>
                        <a:t>RAG</a:t>
                      </a:r>
                      <a:endParaRPr lang="en-US" sz="1100"/>
                    </a:p>
                  </a:txBody>
                  <a:tcPr marL="89590" marR="89590" marT="89590" marB="89590" anchor="ctr">
                    <a:lnL w="9146" cap="flat" cmpd="sng" algn="ctr">
                      <a:solidFill>
                        <a:srgbClr val="E8F3E9"/>
                      </a:solidFill>
                      <a:prstDash val="solid"/>
                      <a:round/>
                      <a:headEnd type="none" w="med" len="med"/>
                      <a:tailEnd type="none" w="med" len="med"/>
                    </a:lnL>
                    <a:lnR w="9146" cap="flat" cmpd="sng" algn="ctr">
                      <a:solidFill>
                        <a:srgbClr val="E8F3E9"/>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3E9"/>
                      </a:solidFill>
                      <a:prstDash val="solid"/>
                      <a:round/>
                      <a:headEnd type="none" w="med" len="med"/>
                      <a:tailEnd type="none" w="med" len="med"/>
                    </a:lnB>
                    <a:solidFill>
                      <a:srgbClr val="EA4335"/>
                    </a:solidFill>
                  </a:tcPr>
                </a:tc>
                <a:extLst>
                  <a:ext uri="{0D108BD9-81ED-4DB2-BD59-A6C34878D82A}">
                    <a16:rowId xmlns:a16="http://schemas.microsoft.com/office/drawing/2014/main" val="10000"/>
                  </a:ext>
                </a:extLst>
              </a:tr>
              <a:tr h="675823">
                <a:tc>
                  <a:txBody>
                    <a:bodyPr/>
                    <a:lstStyle/>
                    <a:p>
                      <a:pPr algn="l">
                        <a:lnSpc>
                          <a:spcPts val="2587"/>
                        </a:lnSpc>
                        <a:defRPr/>
                      </a:pPr>
                      <a:r>
                        <a:rPr lang="en-US" sz="2155">
                          <a:solidFill>
                            <a:srgbClr val="000000"/>
                          </a:solidFill>
                          <a:latin typeface="Arimo"/>
                          <a:ea typeface="Arimo"/>
                          <a:cs typeface="Arimo"/>
                          <a:sym typeface="Arimo"/>
                        </a:rPr>
                        <a:t>是否適用外部知識?</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extLst>
                  <a:ext uri="{0D108BD9-81ED-4DB2-BD59-A6C34878D82A}">
                    <a16:rowId xmlns:a16="http://schemas.microsoft.com/office/drawing/2014/main" val="10001"/>
                  </a:ext>
                </a:extLst>
              </a:tr>
              <a:tr h="617858">
                <a:tc>
                  <a:txBody>
                    <a:bodyPr/>
                    <a:lstStyle/>
                    <a:p>
                      <a:pPr algn="l">
                        <a:lnSpc>
                          <a:spcPts val="2587"/>
                        </a:lnSpc>
                        <a:defRPr/>
                      </a:pPr>
                      <a:r>
                        <a:rPr lang="en-US" sz="2155">
                          <a:solidFill>
                            <a:srgbClr val="000000"/>
                          </a:solidFill>
                          <a:latin typeface="Arimo"/>
                          <a:ea typeface="Arimo"/>
                          <a:cs typeface="Arimo"/>
                          <a:sym typeface="Arimo"/>
                        </a:rPr>
                        <a:t>是否需要適配模型?</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extLst>
                  <a:ext uri="{0D108BD9-81ED-4DB2-BD59-A6C34878D82A}">
                    <a16:rowId xmlns:a16="http://schemas.microsoft.com/office/drawing/2014/main" val="10002"/>
                  </a:ext>
                </a:extLst>
              </a:tr>
              <a:tr h="675823">
                <a:tc>
                  <a:txBody>
                    <a:bodyPr/>
                    <a:lstStyle/>
                    <a:p>
                      <a:pPr algn="l">
                        <a:lnSpc>
                          <a:spcPts val="2587"/>
                        </a:lnSpc>
                        <a:defRPr/>
                      </a:pPr>
                      <a:r>
                        <a:rPr lang="en-US" sz="2155">
                          <a:solidFill>
                            <a:srgbClr val="000000"/>
                          </a:solidFill>
                          <a:latin typeface="Arimo"/>
                          <a:ea typeface="Arimo"/>
                          <a:cs typeface="Arimo"/>
                          <a:sym typeface="Arimo"/>
                        </a:rPr>
                        <a:t>是否有效的減少機器幻覺?</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marL="0" marR="0" lvl="0" indent="0" algn="ctr" defTabSz="914400" rtl="0" eaLnBrk="1" fontAlgn="auto" latinLnBrk="0" hangingPunct="1">
                        <a:lnSpc>
                          <a:spcPts val="2587"/>
                        </a:lnSpc>
                        <a:spcBef>
                          <a:spcPts val="0"/>
                        </a:spcBef>
                        <a:spcAft>
                          <a:spcPts val="0"/>
                        </a:spcAft>
                        <a:buClrTx/>
                        <a:buSzTx/>
                        <a:buFontTx/>
                        <a:buNone/>
                        <a:tabLst/>
                        <a:defRPr/>
                      </a:pPr>
                      <a:r>
                        <a:rPr lang="en-US" altLang="zh-TW" sz="2160" dirty="0">
                          <a:solidFill>
                            <a:srgbClr val="000000"/>
                          </a:solidFill>
                          <a:latin typeface="Arimo"/>
                          <a:ea typeface="Arimo"/>
                          <a:cs typeface="Arimo"/>
                          <a:sym typeface="Arimo"/>
                        </a:rPr>
                        <a:t>✅</a:t>
                      </a:r>
                      <a:endParaRPr lang="en-US" altLang="zh-TW" sz="2160" dirty="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dirty="0">
                          <a:solidFill>
                            <a:srgbClr val="000000"/>
                          </a:solidFill>
                          <a:latin typeface="Arimo"/>
                          <a:ea typeface="Arimo"/>
                          <a:cs typeface="Arimo"/>
                          <a:sym typeface="Arimo"/>
                        </a:rPr>
                        <a:t>✅</a:t>
                      </a:r>
                      <a:endParaRPr lang="en-US" sz="1100" dirty="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extLst>
                  <a:ext uri="{0D108BD9-81ED-4DB2-BD59-A6C34878D82A}">
                    <a16:rowId xmlns:a16="http://schemas.microsoft.com/office/drawing/2014/main" val="10003"/>
                  </a:ext>
                </a:extLst>
              </a:tr>
              <a:tr h="627219">
                <a:tc>
                  <a:txBody>
                    <a:bodyPr/>
                    <a:lstStyle/>
                    <a:p>
                      <a:pPr algn="l">
                        <a:lnSpc>
                          <a:spcPts val="2587"/>
                        </a:lnSpc>
                        <a:defRPr/>
                      </a:pPr>
                      <a:r>
                        <a:rPr lang="en-US" sz="2155">
                          <a:solidFill>
                            <a:srgbClr val="000000"/>
                          </a:solidFill>
                          <a:latin typeface="Arimo"/>
                          <a:ea typeface="Arimo"/>
                          <a:cs typeface="Arimo"/>
                          <a:sym typeface="Arimo"/>
                        </a:rPr>
                        <a:t>資料是否可以動態化?</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dirty="0">
                          <a:solidFill>
                            <a:srgbClr val="000000"/>
                          </a:solidFill>
                          <a:latin typeface="Arimo"/>
                          <a:ea typeface="Arimo"/>
                          <a:cs typeface="Arimo"/>
                          <a:sym typeface="Arimo"/>
                        </a:rPr>
                        <a:t>✅</a:t>
                      </a:r>
                      <a:endParaRPr lang="en-US" sz="1100" dirty="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18293" cap="flat" cmpd="sng" algn="ctr">
                      <a:solidFill>
                        <a:srgbClr val="E8F0FE"/>
                      </a:solidFill>
                      <a:prstDash val="solid"/>
                      <a:round/>
                      <a:headEnd type="none" w="med" len="med"/>
                      <a:tailEnd type="none" w="med" len="med"/>
                    </a:lnB>
                  </a:tcPr>
                </a:tc>
                <a:extLst>
                  <a:ext uri="{0D108BD9-81ED-4DB2-BD59-A6C34878D82A}">
                    <a16:rowId xmlns:a16="http://schemas.microsoft.com/office/drawing/2014/main" val="10005"/>
                  </a:ext>
                </a:extLst>
              </a:tr>
              <a:tr h="709280">
                <a:tc>
                  <a:txBody>
                    <a:bodyPr/>
                    <a:lstStyle/>
                    <a:p>
                      <a:pPr algn="l">
                        <a:lnSpc>
                          <a:spcPts val="2587"/>
                        </a:lnSpc>
                        <a:defRPr/>
                      </a:pPr>
                      <a:r>
                        <a:rPr lang="en-US" sz="2155" dirty="0" err="1">
                          <a:solidFill>
                            <a:srgbClr val="000000"/>
                          </a:solidFill>
                          <a:latin typeface="Arimo"/>
                          <a:ea typeface="Arimo"/>
                          <a:cs typeface="Arimo"/>
                          <a:sym typeface="Arimo"/>
                        </a:rPr>
                        <a:t>是否</a:t>
                      </a:r>
                      <a:r>
                        <a:rPr lang="zh-TW" altLang="en-US" sz="2155" dirty="0">
                          <a:solidFill>
                            <a:srgbClr val="000000"/>
                          </a:solidFill>
                          <a:latin typeface="Arimo"/>
                          <a:ea typeface="Arimo"/>
                          <a:cs typeface="Arimo"/>
                          <a:sym typeface="Arimo"/>
                        </a:rPr>
                        <a:t>可以</a:t>
                      </a:r>
                      <a:r>
                        <a:rPr lang="en-US" sz="2155" dirty="0" err="1">
                          <a:solidFill>
                            <a:srgbClr val="000000"/>
                          </a:solidFill>
                          <a:latin typeface="Arimo"/>
                          <a:ea typeface="Arimo"/>
                          <a:cs typeface="Arimo"/>
                          <a:sym typeface="Arimo"/>
                        </a:rPr>
                        <a:t>解釋結果來源</a:t>
                      </a:r>
                      <a:r>
                        <a:rPr lang="en-US" sz="2155" dirty="0">
                          <a:solidFill>
                            <a:srgbClr val="000000"/>
                          </a:solidFill>
                          <a:latin typeface="Arimo"/>
                          <a:ea typeface="Arimo"/>
                          <a:cs typeface="Arimo"/>
                          <a:sym typeface="Arimo"/>
                        </a:rPr>
                        <a:t>?</a:t>
                      </a:r>
                      <a:endParaRPr lang="en-US" sz="1100" dirty="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18293"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dirty="0">
                          <a:solidFill>
                            <a:srgbClr val="000000"/>
                          </a:solidFill>
                          <a:latin typeface="Arimo"/>
                          <a:ea typeface="Arimo"/>
                          <a:cs typeface="Arimo"/>
                          <a:sym typeface="Arimo"/>
                        </a:rPr>
                        <a:t>✅</a:t>
                      </a:r>
                      <a:endParaRPr lang="en-US" sz="1100" dirty="0"/>
                    </a:p>
                  </a:txBody>
                  <a:tcPr marL="89590" marR="89590" marT="89590" marB="89590" anchor="ctr">
                    <a:lnL w="18293" cap="flat" cmpd="sng" algn="ctr">
                      <a:solidFill>
                        <a:srgbClr val="FFFFFF"/>
                      </a:solidFill>
                      <a:prstDash val="solid"/>
                      <a:round/>
                      <a:headEnd type="none" w="med" len="med"/>
                      <a:tailEnd type="none" w="med" len="med"/>
                    </a:lnL>
                    <a:lnR w="18293" cap="flat" cmpd="sng" algn="ctr">
                      <a:solidFill>
                        <a:srgbClr val="FFFFFF"/>
                      </a:solidFill>
                      <a:prstDash val="solid"/>
                      <a:round/>
                      <a:headEnd type="none" w="med" len="med"/>
                      <a:tailEnd type="none" w="med" len="med"/>
                    </a:lnR>
                    <a:lnT w="18293" cap="flat" cmpd="sng" algn="ctr">
                      <a:solidFill>
                        <a:srgbClr val="E8F0FE"/>
                      </a:solidFill>
                      <a:prstDash val="solid"/>
                      <a:round/>
                      <a:headEnd type="none" w="med" len="med"/>
                      <a:tailEnd type="none" w="med" len="med"/>
                    </a:lnT>
                    <a:lnB w="18293" cap="flat" cmpd="sng" algn="ctr">
                      <a:solidFill>
                        <a:srgbClr val="E8F0FE"/>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447800" y="3474228"/>
            <a:ext cx="14135100" cy="3338543"/>
          </a:xfrm>
          <a:prstGeom prst="rect">
            <a:avLst/>
          </a:prstGeom>
        </p:spPr>
        <p:txBody>
          <a:bodyPr wrap="square" lIns="0" tIns="0" rIns="0" bIns="0" rtlCol="0" anchor="t">
            <a:spAutoFit/>
          </a:bodyPr>
          <a:lstStyle/>
          <a:p>
            <a:pPr marL="690881" lvl="1" indent="-345440" algn="l">
              <a:lnSpc>
                <a:spcPts val="4416"/>
              </a:lnSpc>
              <a:buFont typeface="Arial"/>
              <a:buChar char="•"/>
            </a:pPr>
            <a:r>
              <a:rPr lang="en-US" sz="3200" dirty="0" err="1">
                <a:solidFill>
                  <a:srgbClr val="4285F4"/>
                </a:solidFill>
                <a:latin typeface="Arimo"/>
                <a:ea typeface="Arimo"/>
                <a:cs typeface="Arimo"/>
                <a:sym typeface="Arimo"/>
              </a:rPr>
              <a:t>事實性與驗證機制</a:t>
            </a:r>
            <a:r>
              <a:rPr lang="en-US" sz="3200" dirty="0">
                <a:solidFill>
                  <a:srgbClr val="4285F4"/>
                </a:solidFill>
                <a:latin typeface="Arimo"/>
                <a:ea typeface="Arimo"/>
                <a:cs typeface="Arimo"/>
                <a:sym typeface="Arimo"/>
              </a:rPr>
              <a:t>:</a:t>
            </a:r>
            <a:r>
              <a:rPr lang="en-US" sz="3200" dirty="0">
                <a:solidFill>
                  <a:srgbClr val="000000"/>
                </a:solidFill>
                <a:latin typeface="Arimo"/>
                <a:ea typeface="Arimo"/>
                <a:cs typeface="Arimo"/>
                <a:sym typeface="Arimo"/>
              </a:rPr>
              <a:t> </a:t>
            </a:r>
            <a:r>
              <a:rPr lang="zh-TW" altLang="en-US" sz="3200" dirty="0">
                <a:solidFill>
                  <a:srgbClr val="000000"/>
                </a:solidFill>
                <a:latin typeface="Arimo"/>
                <a:ea typeface="Arimo"/>
                <a:cs typeface="Arimo"/>
                <a:sym typeface="Arimo"/>
              </a:rPr>
              <a:t>提供</a:t>
            </a:r>
            <a:r>
              <a:rPr lang="en-US" sz="3200" dirty="0" err="1">
                <a:solidFill>
                  <a:srgbClr val="000000"/>
                </a:solidFill>
                <a:latin typeface="Arimo"/>
                <a:ea typeface="Arimo"/>
                <a:cs typeface="Arimo"/>
                <a:sym typeface="Arimo"/>
              </a:rPr>
              <a:t>可靠的準確性評估</a:t>
            </a:r>
            <a:r>
              <a:rPr lang="zh-TW" altLang="en-US" sz="3200" dirty="0">
                <a:solidFill>
                  <a:srgbClr val="000000"/>
                </a:solidFill>
                <a:latin typeface="Arimo"/>
                <a:ea typeface="Arimo"/>
                <a:cs typeface="Arimo"/>
                <a:sym typeface="Arimo"/>
              </a:rPr>
              <a:t>。</a:t>
            </a:r>
            <a:endParaRPr lang="en-US" sz="3200" dirty="0">
              <a:solidFill>
                <a:srgbClr val="000000"/>
              </a:solidFill>
              <a:latin typeface="Arimo"/>
              <a:ea typeface="Arimo"/>
              <a:cs typeface="Arimo"/>
              <a:sym typeface="Arimo"/>
            </a:endParaRPr>
          </a:p>
          <a:p>
            <a:pPr marL="690881" lvl="1" indent="-345440" algn="l">
              <a:lnSpc>
                <a:spcPts val="4416"/>
              </a:lnSpc>
              <a:buFont typeface="Arial"/>
              <a:buChar char="•"/>
            </a:pPr>
            <a:r>
              <a:rPr lang="en-US" sz="3200" dirty="0" err="1">
                <a:solidFill>
                  <a:srgbClr val="4285F4"/>
                </a:solidFill>
                <a:latin typeface="Arimo"/>
                <a:ea typeface="Arimo"/>
                <a:cs typeface="Arimo"/>
                <a:sym typeface="Arimo"/>
              </a:rPr>
              <a:t>更準確地提供問題解析</a:t>
            </a:r>
            <a:r>
              <a:rPr lang="en-US" sz="3200" dirty="0">
                <a:solidFill>
                  <a:srgbClr val="4285F4"/>
                </a:solidFill>
                <a:latin typeface="Arimo"/>
                <a:ea typeface="Arimo"/>
                <a:cs typeface="Arimo"/>
                <a:sym typeface="Arimo"/>
              </a:rPr>
              <a:t>:  </a:t>
            </a:r>
            <a:r>
              <a:rPr lang="en-US" sz="3200" dirty="0" err="1">
                <a:solidFill>
                  <a:srgbClr val="000000"/>
                </a:solidFill>
                <a:latin typeface="Arimo"/>
                <a:ea typeface="Arimo"/>
                <a:cs typeface="Arimo"/>
                <a:sym typeface="Arimo"/>
              </a:rPr>
              <a:t>包含比通用</a:t>
            </a:r>
            <a:r>
              <a:rPr lang="en-US" sz="3200" dirty="0">
                <a:solidFill>
                  <a:srgbClr val="000000"/>
                </a:solidFill>
                <a:latin typeface="Arimo"/>
                <a:ea typeface="Arimo"/>
                <a:cs typeface="Arimo"/>
                <a:sym typeface="Arimo"/>
              </a:rPr>
              <a:t> LLM </a:t>
            </a:r>
            <a:r>
              <a:rPr lang="en-US" sz="3200" dirty="0" err="1">
                <a:solidFill>
                  <a:srgbClr val="000000"/>
                </a:solidFill>
                <a:latin typeface="Arimo"/>
                <a:ea typeface="Arimo"/>
                <a:cs typeface="Arimo"/>
                <a:sym typeface="Arimo"/>
              </a:rPr>
              <a:t>資料更具相關性的數據</a:t>
            </a:r>
            <a:r>
              <a:rPr lang="zh-TW" altLang="en-US" sz="3200" dirty="0">
                <a:solidFill>
                  <a:srgbClr val="000000"/>
                </a:solidFill>
                <a:latin typeface="Arimo"/>
                <a:ea typeface="Arimo"/>
                <a:cs typeface="Arimo"/>
                <a:sym typeface="Arimo"/>
              </a:rPr>
              <a:t>。</a:t>
            </a:r>
            <a:endParaRPr lang="en-US" sz="3200" dirty="0">
              <a:solidFill>
                <a:srgbClr val="000000"/>
              </a:solidFill>
              <a:latin typeface="Arimo"/>
              <a:ea typeface="Arimo"/>
              <a:cs typeface="Arimo"/>
              <a:sym typeface="Arimo"/>
            </a:endParaRPr>
          </a:p>
          <a:p>
            <a:pPr marL="690881" lvl="1" indent="-345440" algn="l">
              <a:lnSpc>
                <a:spcPts val="4416"/>
              </a:lnSpc>
              <a:buFont typeface="Arial"/>
              <a:buChar char="•"/>
            </a:pPr>
            <a:r>
              <a:rPr lang="en-US" sz="3200" dirty="0" err="1">
                <a:solidFill>
                  <a:srgbClr val="4285F4"/>
                </a:solidFill>
                <a:latin typeface="Arimo"/>
                <a:ea typeface="Arimo"/>
                <a:cs typeface="Arimo"/>
                <a:sym typeface="Arimo"/>
              </a:rPr>
              <a:t>更新的數據</a:t>
            </a:r>
            <a:r>
              <a:rPr lang="en-US" sz="3200" dirty="0">
                <a:solidFill>
                  <a:srgbClr val="4285F4"/>
                </a:solidFill>
                <a:latin typeface="Arimo"/>
                <a:ea typeface="Arimo"/>
                <a:cs typeface="Arimo"/>
                <a:sym typeface="Arimo"/>
              </a:rPr>
              <a:t>: </a:t>
            </a:r>
            <a:r>
              <a:rPr lang="en-US" sz="3200" dirty="0" err="1">
                <a:solidFill>
                  <a:srgbClr val="000000"/>
                </a:solidFill>
                <a:latin typeface="Arimo"/>
                <a:ea typeface="Arimo"/>
                <a:cs typeface="Arimo"/>
                <a:sym typeface="Arimo"/>
              </a:rPr>
              <a:t>保持內容的新穎性</a:t>
            </a:r>
            <a:r>
              <a:rPr lang="zh-TW" altLang="en-US" sz="3200" dirty="0">
                <a:solidFill>
                  <a:srgbClr val="000000"/>
                </a:solidFill>
                <a:latin typeface="Arimo"/>
                <a:ea typeface="Arimo"/>
                <a:cs typeface="Arimo"/>
                <a:sym typeface="Arimo"/>
              </a:rPr>
              <a:t>。</a:t>
            </a:r>
            <a:endParaRPr lang="en-US" sz="3200" dirty="0">
              <a:solidFill>
                <a:srgbClr val="000000"/>
              </a:solidFill>
              <a:latin typeface="Arimo"/>
              <a:ea typeface="Arimo"/>
              <a:cs typeface="Arimo"/>
              <a:sym typeface="Arimo"/>
            </a:endParaRPr>
          </a:p>
          <a:p>
            <a:pPr marL="690881" lvl="1" indent="-345440" algn="l">
              <a:lnSpc>
                <a:spcPts val="4416"/>
              </a:lnSpc>
              <a:buFont typeface="Arial"/>
              <a:buChar char="•"/>
            </a:pPr>
            <a:r>
              <a:rPr lang="en-US" sz="3200" dirty="0" err="1">
                <a:solidFill>
                  <a:srgbClr val="4285F4"/>
                </a:solidFill>
                <a:latin typeface="Arimo"/>
                <a:ea typeface="Arimo"/>
                <a:cs typeface="Arimo"/>
                <a:sym typeface="Arimo"/>
              </a:rPr>
              <a:t>更快的數據更新</a:t>
            </a:r>
            <a:r>
              <a:rPr lang="en-US" sz="3200" dirty="0">
                <a:solidFill>
                  <a:srgbClr val="4285F4"/>
                </a:solidFill>
                <a:latin typeface="Arimo"/>
                <a:ea typeface="Arimo"/>
                <a:cs typeface="Arimo"/>
                <a:sym typeface="Arimo"/>
              </a:rPr>
              <a:t>:</a:t>
            </a:r>
            <a:r>
              <a:rPr lang="en-US" sz="3200" dirty="0">
                <a:solidFill>
                  <a:srgbClr val="000000"/>
                </a:solidFill>
                <a:latin typeface="Arimo"/>
                <a:ea typeface="Arimo"/>
                <a:cs typeface="Arimo"/>
                <a:sym typeface="Arimo"/>
              </a:rPr>
              <a:t> RAG </a:t>
            </a:r>
            <a:r>
              <a:rPr lang="en-US" sz="3200" dirty="0" err="1">
                <a:solidFill>
                  <a:srgbClr val="000000"/>
                </a:solidFill>
                <a:latin typeface="Arimo"/>
                <a:ea typeface="Arimo"/>
                <a:cs typeface="Arimo"/>
                <a:sym typeface="Arimo"/>
              </a:rPr>
              <a:t>中的數據可持續更新</a:t>
            </a:r>
            <a:r>
              <a:rPr lang="zh-TW" altLang="en-US" sz="3200" dirty="0">
                <a:solidFill>
                  <a:srgbClr val="000000"/>
                </a:solidFill>
                <a:latin typeface="Arimo"/>
                <a:ea typeface="Arimo"/>
                <a:cs typeface="Arimo"/>
                <a:sym typeface="Arimo"/>
              </a:rPr>
              <a:t>。</a:t>
            </a:r>
            <a:endParaRPr lang="en-US" sz="3200" dirty="0">
              <a:solidFill>
                <a:srgbClr val="000000"/>
              </a:solidFill>
              <a:latin typeface="Arimo"/>
              <a:ea typeface="Arimo"/>
              <a:cs typeface="Arimo"/>
              <a:sym typeface="Arimo"/>
            </a:endParaRPr>
          </a:p>
          <a:p>
            <a:pPr marL="690881" lvl="1" indent="-345440" algn="l">
              <a:lnSpc>
                <a:spcPts val="4416"/>
              </a:lnSpc>
              <a:buFont typeface="Arial"/>
              <a:buChar char="•"/>
            </a:pPr>
            <a:r>
              <a:rPr lang="en-US" sz="3200" dirty="0" err="1">
                <a:solidFill>
                  <a:srgbClr val="4285F4"/>
                </a:solidFill>
                <a:latin typeface="Arimo"/>
                <a:ea typeface="Arimo"/>
                <a:cs typeface="Arimo"/>
                <a:sym typeface="Arimo"/>
              </a:rPr>
              <a:t>成本較低：</a:t>
            </a:r>
            <a:r>
              <a:rPr lang="en-US" sz="3200" dirty="0" err="1">
                <a:solidFill>
                  <a:srgbClr val="000000"/>
                </a:solidFill>
                <a:latin typeface="Arimo"/>
                <a:ea typeface="Arimo"/>
                <a:cs typeface="Arimo"/>
                <a:sym typeface="Arimo"/>
              </a:rPr>
              <a:t>相比微調（Fine-tuning</a:t>
            </a:r>
            <a:r>
              <a:rPr lang="en-US" sz="3200" dirty="0">
                <a:solidFill>
                  <a:srgbClr val="000000"/>
                </a:solidFill>
                <a:latin typeface="Arimo"/>
                <a:ea typeface="Arimo"/>
                <a:cs typeface="Arimo"/>
                <a:sym typeface="Arimo"/>
              </a:rPr>
              <a:t>），RAG </a:t>
            </a:r>
            <a:r>
              <a:rPr lang="en-US" sz="3200" dirty="0" err="1">
                <a:solidFill>
                  <a:srgbClr val="000000"/>
                </a:solidFill>
                <a:latin typeface="Arimo"/>
                <a:ea typeface="Arimo"/>
                <a:cs typeface="Arimo"/>
                <a:sym typeface="Arimo"/>
              </a:rPr>
              <a:t>更快</a:t>
            </a:r>
            <a:r>
              <a:rPr lang="zh-TW" altLang="en-US" sz="3200" dirty="0">
                <a:solidFill>
                  <a:srgbClr val="000000"/>
                </a:solidFill>
                <a:latin typeface="Arimo"/>
                <a:ea typeface="Arimo"/>
                <a:cs typeface="Arimo"/>
                <a:sym typeface="Arimo"/>
              </a:rPr>
              <a:t>，更便宜</a:t>
            </a:r>
            <a:r>
              <a:rPr lang="en-US" sz="3200" dirty="0">
                <a:solidFill>
                  <a:srgbClr val="000000"/>
                </a:solidFill>
                <a:latin typeface="Arimo"/>
                <a:ea typeface="Arimo"/>
                <a:cs typeface="Arimo"/>
                <a:sym typeface="Arimo"/>
              </a:rPr>
              <a:t>。</a:t>
            </a:r>
          </a:p>
          <a:p>
            <a:pPr marL="690881" lvl="1" indent="-345440" algn="l">
              <a:lnSpc>
                <a:spcPts val="4416"/>
              </a:lnSpc>
              <a:buFont typeface="Arial"/>
              <a:buChar char="•"/>
            </a:pPr>
            <a:r>
              <a:rPr lang="en-US" sz="3200" dirty="0" err="1">
                <a:solidFill>
                  <a:srgbClr val="4285F4"/>
                </a:solidFill>
                <a:latin typeface="Arimo"/>
                <a:ea typeface="Arimo"/>
                <a:cs typeface="Arimo"/>
                <a:sym typeface="Arimo"/>
              </a:rPr>
              <a:t>限制授權能力：</a:t>
            </a:r>
            <a:r>
              <a:rPr lang="en-US" sz="3200" dirty="0" err="1">
                <a:solidFill>
                  <a:srgbClr val="000000"/>
                </a:solidFill>
                <a:latin typeface="Arimo"/>
                <a:ea typeface="Arimo"/>
                <a:cs typeface="Arimo"/>
                <a:sym typeface="Arimo"/>
              </a:rPr>
              <a:t>確保輸出符合訪問控制與授權規範</a:t>
            </a:r>
            <a:r>
              <a:rPr lang="en-US" sz="3200" dirty="0">
                <a:solidFill>
                  <a:srgbClr val="000000"/>
                </a:solidFill>
                <a:latin typeface="Arimo"/>
                <a:ea typeface="Arimo"/>
                <a:cs typeface="Arimo"/>
                <a:sym typeface="Arimo"/>
              </a:rPr>
              <a:t>。</a:t>
            </a:r>
          </a:p>
        </p:txBody>
      </p:sp>
      <p:sp>
        <p:nvSpPr>
          <p:cNvPr id="14" name="TextBox 14"/>
          <p:cNvSpPr txBox="1"/>
          <p:nvPr/>
        </p:nvSpPr>
        <p:spPr>
          <a:xfrm>
            <a:off x="1308874" y="1141164"/>
            <a:ext cx="12362775" cy="1457325"/>
          </a:xfrm>
          <a:prstGeom prst="rect">
            <a:avLst/>
          </a:prstGeom>
        </p:spPr>
        <p:txBody>
          <a:bodyPr lIns="0" tIns="0" rIns="0" bIns="0" rtlCol="0" anchor="t">
            <a:spAutoFit/>
          </a:bodyPr>
          <a:lstStyle/>
          <a:p>
            <a:pPr algn="l">
              <a:lnSpc>
                <a:spcPts val="6750"/>
              </a:lnSpc>
            </a:pPr>
            <a:r>
              <a:rPr lang="en-US" sz="5400" b="1">
                <a:solidFill>
                  <a:srgbClr val="131416"/>
                </a:solidFill>
                <a:latin typeface="Arimo Bold"/>
                <a:ea typeface="Arimo Bold"/>
                <a:cs typeface="Arimo Bold"/>
                <a:sym typeface="Arimo Bold"/>
              </a:rPr>
              <a:t>使用RAG 技術建構! </a:t>
            </a:r>
          </a:p>
          <a:p>
            <a:pPr algn="l">
              <a:lnSpc>
                <a:spcPts val="4500"/>
              </a:lnSpc>
            </a:pPr>
            <a:r>
              <a:rPr lang="en-US" sz="3600" b="1">
                <a:solidFill>
                  <a:srgbClr val="131416"/>
                </a:solidFill>
                <a:latin typeface="Arimo Bold"/>
                <a:ea typeface="Arimo Bold"/>
                <a:cs typeface="Arimo Bold"/>
                <a:sym typeface="Arimo Bold"/>
              </a:rPr>
              <a:t>應用程式優勢在哪?</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721730"/>
              <a:ext cx="21640800" cy="11250691"/>
              <a:chOff x="0" y="-57150"/>
              <a:chExt cx="4450555" cy="2313770"/>
            </a:xfrm>
          </p:grpSpPr>
          <p:sp>
            <p:nvSpPr>
              <p:cNvPr id="5" name="Freeform 5"/>
              <p:cNvSpPr/>
              <p:nvPr/>
            </p:nvSpPr>
            <p:spPr>
              <a:xfrm>
                <a:off x="0" y="-136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08874" y="3153433"/>
            <a:ext cx="7638536" cy="4257576"/>
          </a:xfrm>
          <a:prstGeom prst="rect">
            <a:avLst/>
          </a:prstGeom>
        </p:spPr>
        <p:txBody>
          <a:bodyPr lIns="0" tIns="0" rIns="0" bIns="0" rtlCol="0" anchor="t">
            <a:spAutoFit/>
          </a:bodyPr>
          <a:lstStyle/>
          <a:p>
            <a:pPr algn="l">
              <a:lnSpc>
                <a:spcPts val="3359"/>
              </a:lnSpc>
            </a:pPr>
            <a:r>
              <a:rPr lang="en-US" sz="3200" dirty="0" err="1">
                <a:solidFill>
                  <a:srgbClr val="EA4335"/>
                </a:solidFill>
                <a:latin typeface="Arimo"/>
                <a:ea typeface="Arimo"/>
                <a:cs typeface="Arimo"/>
                <a:sym typeface="Arimo"/>
              </a:rPr>
              <a:t>回答品質相關挑戰</a:t>
            </a:r>
            <a:endParaRPr lang="en-US" sz="3200" dirty="0">
              <a:solidFill>
                <a:srgbClr val="EA4335"/>
              </a:solidFill>
              <a:latin typeface="Arimo"/>
              <a:ea typeface="Arimo"/>
              <a:cs typeface="Arimo"/>
              <a:sym typeface="Arimo"/>
            </a:endParaRPr>
          </a:p>
          <a:p>
            <a:pPr algn="l">
              <a:lnSpc>
                <a:spcPts val="3359"/>
              </a:lnSpc>
            </a:pPr>
            <a:endParaRPr lang="en-US" sz="2799" dirty="0">
              <a:solidFill>
                <a:srgbClr val="EA4335"/>
              </a:solidFill>
              <a:latin typeface="Arimo"/>
              <a:ea typeface="Arimo"/>
              <a:cs typeface="Arimo"/>
              <a:sym typeface="Arimo"/>
            </a:endParaRPr>
          </a:p>
          <a:p>
            <a:pPr marL="883920" lvl="1" indent="-441960" algn="l">
              <a:lnSpc>
                <a:spcPts val="3311"/>
              </a:lnSpc>
              <a:buFont typeface="Arial"/>
              <a:buChar char="•"/>
            </a:pPr>
            <a:r>
              <a:rPr lang="en-US" sz="2800" dirty="0" err="1">
                <a:solidFill>
                  <a:srgbClr val="000000"/>
                </a:solidFill>
                <a:latin typeface="Arimo"/>
                <a:ea typeface="Arimo"/>
                <a:cs typeface="Arimo"/>
                <a:sym typeface="Arimo"/>
              </a:rPr>
              <a:t>由於經過一定長度的作業過程，可能導致多種形式的失敗</a:t>
            </a:r>
            <a:r>
              <a:rPr lang="en-US" sz="2800" dirty="0">
                <a:solidFill>
                  <a:srgbClr val="000000"/>
                </a:solidFill>
                <a:latin typeface="Arimo"/>
                <a:ea typeface="Arimo"/>
                <a:cs typeface="Arimo"/>
                <a:sym typeface="Arimo"/>
              </a:rPr>
              <a:t>。</a:t>
            </a:r>
          </a:p>
          <a:p>
            <a:pPr marL="883920" lvl="1" indent="-441960" algn="l">
              <a:lnSpc>
                <a:spcPts val="3311"/>
              </a:lnSpc>
              <a:buFont typeface="Arial"/>
              <a:buChar char="•"/>
            </a:pPr>
            <a:r>
              <a:rPr lang="en-US" sz="2800" dirty="0" err="1">
                <a:solidFill>
                  <a:srgbClr val="000000"/>
                </a:solidFill>
                <a:latin typeface="Arimo"/>
                <a:ea typeface="Arimo"/>
                <a:cs typeface="Arimo"/>
                <a:sym typeface="Arimo"/>
              </a:rPr>
              <a:t>需要專</a:t>
            </a:r>
            <a:r>
              <a:rPr lang="zh-TW" altLang="en-US" sz="2800" dirty="0">
                <a:solidFill>
                  <a:srgbClr val="000000"/>
                </a:solidFill>
                <a:latin typeface="Arimo"/>
                <a:ea typeface="Arimo"/>
                <a:cs typeface="Arimo"/>
                <a:sym typeface="Arimo"/>
              </a:rPr>
              <a:t>用</a:t>
            </a:r>
            <a:r>
              <a:rPr lang="en-US" sz="2800" dirty="0" err="1">
                <a:solidFill>
                  <a:srgbClr val="000000"/>
                </a:solidFill>
                <a:latin typeface="Arimo"/>
                <a:ea typeface="Arimo"/>
                <a:cs typeface="Arimo"/>
                <a:sym typeface="Arimo"/>
              </a:rPr>
              <a:t>工具</a:t>
            </a:r>
            <a:r>
              <a:rPr lang="zh-TW" altLang="en-US" sz="2800" dirty="0">
                <a:solidFill>
                  <a:srgbClr val="000000"/>
                </a:solidFill>
                <a:latin typeface="Arimo"/>
                <a:ea typeface="Arimo"/>
                <a:cs typeface="Arimo"/>
                <a:sym typeface="Arimo"/>
              </a:rPr>
              <a:t>用以</a:t>
            </a:r>
            <a:r>
              <a:rPr lang="en-US" sz="2800" dirty="0" err="1">
                <a:solidFill>
                  <a:srgbClr val="000000"/>
                </a:solidFill>
                <a:latin typeface="Arimo"/>
                <a:ea typeface="Arimo"/>
                <a:cs typeface="Arimo"/>
                <a:sym typeface="Arimo"/>
              </a:rPr>
              <a:t>測量工作及組件的品質</a:t>
            </a:r>
            <a:r>
              <a:rPr lang="en-US" sz="2800" dirty="0">
                <a:solidFill>
                  <a:srgbClr val="000000"/>
                </a:solidFill>
                <a:latin typeface="Arimo"/>
                <a:ea typeface="Arimo"/>
                <a:cs typeface="Arimo"/>
                <a:sym typeface="Arimo"/>
              </a:rPr>
              <a:t>。</a:t>
            </a:r>
          </a:p>
          <a:p>
            <a:pPr marL="883920" lvl="1" indent="-441960" algn="l">
              <a:lnSpc>
                <a:spcPts val="3311"/>
              </a:lnSpc>
              <a:buFont typeface="Arial"/>
              <a:buChar char="•"/>
            </a:pPr>
            <a:r>
              <a:rPr lang="en-US" sz="2800" dirty="0" err="1">
                <a:solidFill>
                  <a:srgbClr val="000000"/>
                </a:solidFill>
                <a:latin typeface="Arimo"/>
                <a:ea typeface="Arimo"/>
                <a:cs typeface="Arimo"/>
                <a:sym typeface="Arimo"/>
              </a:rPr>
              <a:t>檢索不佳導致及果不佳</a:t>
            </a:r>
            <a:endParaRPr lang="en-US" sz="2800" dirty="0">
              <a:solidFill>
                <a:srgbClr val="000000"/>
              </a:solidFill>
              <a:latin typeface="Arimo"/>
              <a:ea typeface="Arimo"/>
              <a:cs typeface="Arimo"/>
              <a:sym typeface="Arimo"/>
            </a:endParaRPr>
          </a:p>
          <a:p>
            <a:pPr marL="1798015" lvl="2" indent="-599338" algn="l">
              <a:lnSpc>
                <a:spcPts val="3311"/>
              </a:lnSpc>
              <a:buFont typeface="Arial"/>
              <a:buChar char="⚬"/>
            </a:pPr>
            <a:r>
              <a:rPr lang="en-US" sz="2800" i="1" dirty="0" err="1">
                <a:solidFill>
                  <a:srgbClr val="000000"/>
                </a:solidFill>
                <a:latin typeface="Arimo Italics"/>
                <a:ea typeface="Arimo Italics"/>
                <a:cs typeface="Arimo Italics"/>
                <a:sym typeface="Arimo Italics"/>
              </a:rPr>
              <a:t>低精確率</a:t>
            </a:r>
            <a:endParaRPr lang="en-US" sz="2800" i="1" dirty="0">
              <a:solidFill>
                <a:srgbClr val="000000"/>
              </a:solidFill>
              <a:latin typeface="Arimo Italics"/>
              <a:ea typeface="Arimo Italics"/>
              <a:cs typeface="Arimo Italics"/>
              <a:sym typeface="Arimo Italics"/>
            </a:endParaRPr>
          </a:p>
          <a:p>
            <a:pPr marL="1798320" lvl="2" indent="-599440" algn="l">
              <a:lnSpc>
                <a:spcPts val="3311"/>
              </a:lnSpc>
              <a:buFont typeface="Arial"/>
              <a:buChar char="⚬"/>
            </a:pPr>
            <a:r>
              <a:rPr lang="en-US" sz="2800" i="1" dirty="0" err="1">
                <a:solidFill>
                  <a:srgbClr val="000000"/>
                </a:solidFill>
                <a:latin typeface="Arimo Italics"/>
                <a:ea typeface="Arimo Italics"/>
                <a:cs typeface="Arimo Italics"/>
                <a:sym typeface="Arimo Italics"/>
              </a:rPr>
              <a:t>低召回率</a:t>
            </a:r>
            <a:endParaRPr lang="en-US" sz="2800" i="1" dirty="0">
              <a:solidFill>
                <a:srgbClr val="000000"/>
              </a:solidFill>
              <a:latin typeface="Arimo Italics"/>
              <a:ea typeface="Arimo Italics"/>
              <a:cs typeface="Arimo Italics"/>
              <a:sym typeface="Arimo Italics"/>
            </a:endParaRPr>
          </a:p>
          <a:p>
            <a:pPr marL="1798320" lvl="2" indent="-599440" algn="l">
              <a:lnSpc>
                <a:spcPts val="3311"/>
              </a:lnSpc>
              <a:buFont typeface="Arial"/>
              <a:buChar char="⚬"/>
            </a:pPr>
            <a:r>
              <a:rPr lang="en-US" sz="2800" dirty="0" err="1">
                <a:solidFill>
                  <a:srgbClr val="000000"/>
                </a:solidFill>
                <a:latin typeface="Arimo"/>
                <a:ea typeface="Arimo"/>
                <a:cs typeface="Arimo"/>
                <a:sym typeface="Arimo"/>
              </a:rPr>
              <a:t>資訊過時或冗餘</a:t>
            </a:r>
            <a:endParaRPr lang="en-US" sz="2800" dirty="0">
              <a:solidFill>
                <a:srgbClr val="000000"/>
              </a:solidFill>
              <a:latin typeface="Arimo"/>
              <a:ea typeface="Arimo"/>
              <a:cs typeface="Arimo"/>
              <a:sym typeface="Arimo"/>
            </a:endParaRPr>
          </a:p>
        </p:txBody>
      </p:sp>
      <p:sp>
        <p:nvSpPr>
          <p:cNvPr id="14" name="TextBox 14"/>
          <p:cNvSpPr txBox="1"/>
          <p:nvPr/>
        </p:nvSpPr>
        <p:spPr>
          <a:xfrm>
            <a:off x="9144000" y="3153433"/>
            <a:ext cx="7808152" cy="2564805"/>
          </a:xfrm>
          <a:prstGeom prst="rect">
            <a:avLst/>
          </a:prstGeom>
        </p:spPr>
        <p:txBody>
          <a:bodyPr lIns="0" tIns="0" rIns="0" bIns="0" rtlCol="0" anchor="t">
            <a:spAutoFit/>
          </a:bodyPr>
          <a:lstStyle/>
          <a:p>
            <a:pPr algn="l">
              <a:lnSpc>
                <a:spcPts val="3359"/>
              </a:lnSpc>
            </a:pPr>
            <a:r>
              <a:rPr lang="en-US" sz="3200" dirty="0" err="1">
                <a:solidFill>
                  <a:srgbClr val="EA4335"/>
                </a:solidFill>
                <a:latin typeface="Arimo"/>
                <a:ea typeface="Arimo"/>
                <a:cs typeface="Arimo"/>
                <a:sym typeface="Arimo"/>
              </a:rPr>
              <a:t>非回答品質的挑戰</a:t>
            </a:r>
            <a:endParaRPr lang="en-US" sz="3200" dirty="0">
              <a:solidFill>
                <a:srgbClr val="EA4335"/>
              </a:solidFill>
              <a:latin typeface="Arimo"/>
              <a:ea typeface="Arimo"/>
              <a:cs typeface="Arimo"/>
              <a:sym typeface="Arimo"/>
            </a:endParaRPr>
          </a:p>
          <a:p>
            <a:pPr algn="l">
              <a:lnSpc>
                <a:spcPts val="3359"/>
              </a:lnSpc>
            </a:pPr>
            <a:endParaRPr lang="en-US" sz="2799" dirty="0">
              <a:solidFill>
                <a:srgbClr val="EA4335"/>
              </a:solidFill>
              <a:latin typeface="Arimo"/>
              <a:ea typeface="Arimo"/>
              <a:cs typeface="Arimo"/>
              <a:sym typeface="Arimo"/>
            </a:endParaRPr>
          </a:p>
          <a:p>
            <a:pPr marL="883615" lvl="1" indent="-441808" algn="l">
              <a:lnSpc>
                <a:spcPts val="3311"/>
              </a:lnSpc>
              <a:buFont typeface="Arial"/>
              <a:buChar char="•"/>
            </a:pPr>
            <a:r>
              <a:rPr lang="zh-TW" altLang="en-US" sz="2800" dirty="0">
                <a:solidFill>
                  <a:srgbClr val="000000"/>
                </a:solidFill>
                <a:latin typeface="Arimo"/>
                <a:ea typeface="Arimo"/>
                <a:cs typeface="Arimo"/>
                <a:sym typeface="Arimo"/>
              </a:rPr>
              <a:t>更大的</a:t>
            </a:r>
            <a:r>
              <a:rPr lang="en-US" sz="2800" dirty="0" err="1">
                <a:solidFill>
                  <a:srgbClr val="000000"/>
                </a:solidFill>
                <a:latin typeface="Arimo"/>
                <a:ea typeface="Arimo"/>
                <a:cs typeface="Arimo"/>
                <a:sym typeface="Arimo"/>
              </a:rPr>
              <a:t>操作負擔</a:t>
            </a:r>
            <a:endParaRPr lang="en-US" sz="2800" dirty="0">
              <a:solidFill>
                <a:srgbClr val="000000"/>
              </a:solidFill>
              <a:latin typeface="Arimo"/>
              <a:ea typeface="Arimo"/>
              <a:cs typeface="Arimo"/>
              <a:sym typeface="Arimo"/>
            </a:endParaRPr>
          </a:p>
          <a:p>
            <a:pPr marL="883615" lvl="1" indent="-441808" algn="l">
              <a:lnSpc>
                <a:spcPts val="3311"/>
              </a:lnSpc>
              <a:buFont typeface="Arial"/>
              <a:buChar char="•"/>
            </a:pPr>
            <a:r>
              <a:rPr lang="en-US" sz="2800" dirty="0" err="1">
                <a:solidFill>
                  <a:srgbClr val="000000"/>
                </a:solidFill>
                <a:latin typeface="Arimo"/>
                <a:ea typeface="Arimo"/>
                <a:cs typeface="Arimo"/>
                <a:sym typeface="Arimo"/>
              </a:rPr>
              <a:t>額外成本</a:t>
            </a:r>
            <a:endParaRPr lang="en-US" sz="2800" dirty="0">
              <a:solidFill>
                <a:srgbClr val="000000"/>
              </a:solidFill>
              <a:latin typeface="Arimo"/>
              <a:ea typeface="Arimo"/>
              <a:cs typeface="Arimo"/>
              <a:sym typeface="Arimo"/>
            </a:endParaRPr>
          </a:p>
          <a:p>
            <a:pPr marL="883615" lvl="1" indent="-441808" algn="l">
              <a:lnSpc>
                <a:spcPts val="3311"/>
              </a:lnSpc>
              <a:buFont typeface="Arial"/>
              <a:buChar char="•"/>
            </a:pPr>
            <a:r>
              <a:rPr lang="en-US" sz="2800" dirty="0" err="1">
                <a:solidFill>
                  <a:srgbClr val="000000"/>
                </a:solidFill>
                <a:latin typeface="Arimo"/>
                <a:ea typeface="Arimo"/>
                <a:cs typeface="Arimo"/>
                <a:sym typeface="Arimo"/>
              </a:rPr>
              <a:t>延遲增加</a:t>
            </a:r>
            <a:endParaRPr lang="en-US" sz="2800" dirty="0">
              <a:solidFill>
                <a:srgbClr val="000000"/>
              </a:solidFill>
              <a:latin typeface="Arimo"/>
              <a:ea typeface="Arimo"/>
              <a:cs typeface="Arimo"/>
              <a:sym typeface="Arimo"/>
            </a:endParaRPr>
          </a:p>
          <a:p>
            <a:pPr marL="883615" lvl="1" indent="-441808" algn="l">
              <a:lnSpc>
                <a:spcPts val="3311"/>
              </a:lnSpc>
              <a:buFont typeface="Arial"/>
              <a:buChar char="•"/>
            </a:pPr>
            <a:r>
              <a:rPr lang="en-US" sz="2800" dirty="0" err="1">
                <a:solidFill>
                  <a:srgbClr val="000000"/>
                </a:solidFill>
                <a:latin typeface="Arimo"/>
                <a:ea typeface="Arimo"/>
                <a:cs typeface="Arimo"/>
                <a:sym typeface="Arimo"/>
              </a:rPr>
              <a:t>人力需求</a:t>
            </a:r>
            <a:endParaRPr lang="en-US" sz="2400" dirty="0">
              <a:solidFill>
                <a:srgbClr val="000000"/>
              </a:solidFill>
              <a:latin typeface="Arimo"/>
              <a:ea typeface="Arimo"/>
              <a:cs typeface="Arimo"/>
              <a:sym typeface="Arimo"/>
            </a:endParaRPr>
          </a:p>
        </p:txBody>
      </p:sp>
      <p:sp>
        <p:nvSpPr>
          <p:cNvPr id="15" name="TextBox 15"/>
          <p:cNvSpPr txBox="1"/>
          <p:nvPr/>
        </p:nvSpPr>
        <p:spPr>
          <a:xfrm>
            <a:off x="1308874" y="1141164"/>
            <a:ext cx="12362775" cy="1457325"/>
          </a:xfrm>
          <a:prstGeom prst="rect">
            <a:avLst/>
          </a:prstGeom>
        </p:spPr>
        <p:txBody>
          <a:bodyPr lIns="0" tIns="0" rIns="0" bIns="0" rtlCol="0" anchor="t">
            <a:spAutoFit/>
          </a:bodyPr>
          <a:lstStyle/>
          <a:p>
            <a:pPr algn="l">
              <a:lnSpc>
                <a:spcPts val="6750"/>
              </a:lnSpc>
            </a:pPr>
            <a:r>
              <a:rPr lang="en-US" sz="5400" b="1">
                <a:solidFill>
                  <a:srgbClr val="131416"/>
                </a:solidFill>
                <a:latin typeface="Arimo Bold"/>
                <a:ea typeface="Arimo Bold"/>
                <a:cs typeface="Arimo Bold"/>
                <a:sym typeface="Arimo Bold"/>
              </a:rPr>
              <a:t>使用RAG 技術建構! </a:t>
            </a:r>
          </a:p>
          <a:p>
            <a:pPr algn="l">
              <a:lnSpc>
                <a:spcPts val="4500"/>
              </a:lnSpc>
            </a:pPr>
            <a:r>
              <a:rPr lang="en-US" sz="3600" b="1">
                <a:solidFill>
                  <a:srgbClr val="131416"/>
                </a:solidFill>
                <a:latin typeface="Arimo Bold"/>
                <a:ea typeface="Arimo Bold"/>
                <a:cs typeface="Arimo Bold"/>
                <a:sym typeface="Arimo Bold"/>
              </a:rPr>
              <a:t>RAG 遇到的問題與挑戰</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dirty="0"/>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08874" y="1141164"/>
            <a:ext cx="12362775" cy="1457325"/>
          </a:xfrm>
          <a:prstGeom prst="rect">
            <a:avLst/>
          </a:prstGeom>
        </p:spPr>
        <p:txBody>
          <a:bodyPr lIns="0" tIns="0" rIns="0" bIns="0" rtlCol="0" anchor="t">
            <a:spAutoFit/>
          </a:bodyPr>
          <a:lstStyle/>
          <a:p>
            <a:pPr algn="l">
              <a:lnSpc>
                <a:spcPts val="6750"/>
              </a:lnSpc>
            </a:pPr>
            <a:r>
              <a:rPr lang="en-US" sz="5400" b="1">
                <a:solidFill>
                  <a:srgbClr val="131416"/>
                </a:solidFill>
                <a:latin typeface="Arimo Bold"/>
                <a:ea typeface="Arimo Bold"/>
                <a:cs typeface="Arimo Bold"/>
                <a:sym typeface="Arimo Bold"/>
              </a:rPr>
              <a:t>RAG 工作流程範例 </a:t>
            </a:r>
          </a:p>
          <a:p>
            <a:pPr algn="l">
              <a:lnSpc>
                <a:spcPts val="4500"/>
              </a:lnSpc>
            </a:pPr>
            <a:r>
              <a:rPr lang="en-US" sz="3600" b="1">
                <a:solidFill>
                  <a:srgbClr val="131416"/>
                </a:solidFill>
                <a:latin typeface="Arimo Bold"/>
                <a:ea typeface="Arimo Bold"/>
                <a:cs typeface="Arimo Bold"/>
                <a:sym typeface="Arimo Bold"/>
              </a:rPr>
              <a:t>建立QA系統</a:t>
            </a:r>
          </a:p>
        </p:txBody>
      </p:sp>
      <p:sp>
        <p:nvSpPr>
          <p:cNvPr id="14" name="TextBox 14"/>
          <p:cNvSpPr txBox="1"/>
          <p:nvPr/>
        </p:nvSpPr>
        <p:spPr>
          <a:xfrm>
            <a:off x="8939288" y="3170421"/>
            <a:ext cx="7729067" cy="1717330"/>
          </a:xfrm>
          <a:prstGeom prst="rect">
            <a:avLst/>
          </a:prstGeom>
        </p:spPr>
        <p:txBody>
          <a:bodyPr lIns="0" tIns="0" rIns="0" bIns="0" rtlCol="0" anchor="t">
            <a:spAutoFit/>
          </a:bodyPr>
          <a:lstStyle/>
          <a:p>
            <a:pPr algn="l">
              <a:lnSpc>
                <a:spcPts val="3359"/>
              </a:lnSpc>
            </a:pPr>
            <a:r>
              <a:rPr lang="en-US" sz="2799" dirty="0" err="1">
                <a:solidFill>
                  <a:srgbClr val="4285F4"/>
                </a:solidFill>
                <a:latin typeface="Arimo"/>
                <a:ea typeface="Arimo"/>
                <a:cs typeface="Arimo"/>
                <a:sym typeface="Arimo"/>
              </a:rPr>
              <a:t>資料匯入</a:t>
            </a:r>
            <a:r>
              <a:rPr lang="en-US" sz="2799" dirty="0">
                <a:solidFill>
                  <a:srgbClr val="4285F4"/>
                </a:solidFill>
                <a:latin typeface="Arimo"/>
                <a:ea typeface="Arimo"/>
                <a:cs typeface="Arimo"/>
                <a:sym typeface="Arimo"/>
              </a:rPr>
              <a:t>/</a:t>
            </a:r>
            <a:r>
              <a:rPr lang="en-US" sz="2799" dirty="0" err="1">
                <a:solidFill>
                  <a:srgbClr val="4285F4"/>
                </a:solidFill>
                <a:latin typeface="Arimo"/>
                <a:ea typeface="Arimo"/>
                <a:cs typeface="Arimo"/>
                <a:sym typeface="Arimo"/>
              </a:rPr>
              <a:t>解析</a:t>
            </a:r>
            <a:endParaRPr lang="en-US" sz="2799" dirty="0">
              <a:solidFill>
                <a:srgbClr val="4285F4"/>
              </a:solidFill>
              <a:latin typeface="Arimo"/>
              <a:ea typeface="Arimo"/>
              <a:cs typeface="Arimo"/>
              <a:sym typeface="Arimo"/>
            </a:endParaRPr>
          </a:p>
          <a:p>
            <a:pPr marL="1031239" lvl="1" indent="-515620" algn="l">
              <a:lnSpc>
                <a:spcPts val="3359"/>
              </a:lnSpc>
              <a:buFont typeface="Arial"/>
              <a:buChar char="•"/>
            </a:pPr>
            <a:r>
              <a:rPr lang="en-US" sz="2799" dirty="0" err="1">
                <a:solidFill>
                  <a:srgbClr val="434343"/>
                </a:solidFill>
                <a:latin typeface="Arimo"/>
                <a:ea typeface="Arimo"/>
                <a:cs typeface="Arimo"/>
                <a:sym typeface="Arimo"/>
              </a:rPr>
              <a:t>將資料分解成數</a:t>
            </a:r>
            <a:r>
              <a:rPr lang="zh-TW" altLang="en-US" sz="2799" dirty="0">
                <a:solidFill>
                  <a:srgbClr val="434343"/>
                </a:solidFill>
                <a:latin typeface="Arimo"/>
                <a:ea typeface="Arimo"/>
                <a:cs typeface="Arimo"/>
                <a:sym typeface="Arimo"/>
              </a:rPr>
              <a:t>個</a:t>
            </a:r>
            <a:r>
              <a:rPr lang="en-US" sz="2799" dirty="0" err="1">
                <a:solidFill>
                  <a:srgbClr val="434343"/>
                </a:solidFill>
                <a:latin typeface="Arimo"/>
                <a:ea typeface="Arimo"/>
                <a:cs typeface="Arimo"/>
                <a:sym typeface="Arimo"/>
              </a:rPr>
              <a:t>區塊</a:t>
            </a:r>
            <a:endParaRPr lang="en-US" sz="2799" dirty="0">
              <a:solidFill>
                <a:srgbClr val="434343"/>
              </a:solidFill>
              <a:latin typeface="Arimo"/>
              <a:ea typeface="Arimo"/>
              <a:cs typeface="Arimo"/>
              <a:sym typeface="Arimo"/>
            </a:endParaRPr>
          </a:p>
          <a:p>
            <a:pPr marL="1030883" lvl="1" indent="-515442" algn="l">
              <a:lnSpc>
                <a:spcPts val="3359"/>
              </a:lnSpc>
              <a:buFont typeface="Arial"/>
              <a:buChar char="•"/>
            </a:pPr>
            <a:r>
              <a:rPr lang="en-US" sz="2799" dirty="0" err="1">
                <a:solidFill>
                  <a:srgbClr val="434343"/>
                </a:solidFill>
                <a:latin typeface="Arimo"/>
                <a:ea typeface="Arimo"/>
                <a:cs typeface="Arimo"/>
                <a:sym typeface="Arimo"/>
              </a:rPr>
              <a:t>每個區塊都是一段純文字資料</a:t>
            </a:r>
            <a:endParaRPr lang="en-US" sz="2799" dirty="0">
              <a:solidFill>
                <a:srgbClr val="434343"/>
              </a:solidFill>
              <a:latin typeface="Arimo"/>
              <a:ea typeface="Arimo"/>
              <a:cs typeface="Arimo"/>
              <a:sym typeface="Arimo"/>
            </a:endParaRPr>
          </a:p>
          <a:p>
            <a:pPr marL="1031239" lvl="1" indent="-515620" algn="l">
              <a:lnSpc>
                <a:spcPts val="3359"/>
              </a:lnSpc>
              <a:buFont typeface="Arial"/>
              <a:buChar char="•"/>
            </a:pPr>
            <a:r>
              <a:rPr lang="en-US" sz="2799" dirty="0" err="1">
                <a:solidFill>
                  <a:srgbClr val="434343"/>
                </a:solidFill>
                <a:latin typeface="Arimo"/>
                <a:ea typeface="Arimo"/>
                <a:cs typeface="Arimo"/>
                <a:sym typeface="Arimo"/>
              </a:rPr>
              <a:t>將每一個"區塊"放到向量資料庫中</a:t>
            </a:r>
            <a:endParaRPr lang="en-US" sz="2799" dirty="0">
              <a:solidFill>
                <a:srgbClr val="434343"/>
              </a:solidFill>
              <a:latin typeface="Arimo"/>
              <a:ea typeface="Arimo"/>
              <a:cs typeface="Arimo"/>
              <a:sym typeface="Arimo"/>
            </a:endParaRPr>
          </a:p>
        </p:txBody>
      </p:sp>
      <p:sp>
        <p:nvSpPr>
          <p:cNvPr id="15" name="Freeform 15"/>
          <p:cNvSpPr/>
          <p:nvPr/>
        </p:nvSpPr>
        <p:spPr>
          <a:xfrm>
            <a:off x="1550830" y="3842901"/>
            <a:ext cx="539135" cy="623318"/>
          </a:xfrm>
          <a:custGeom>
            <a:avLst/>
            <a:gdLst/>
            <a:ahLst/>
            <a:cxnLst/>
            <a:rect l="l" t="t" r="r" b="b"/>
            <a:pathLst>
              <a:path w="539135" h="623318">
                <a:moveTo>
                  <a:pt x="0" y="0"/>
                </a:moveTo>
                <a:lnTo>
                  <a:pt x="539135" y="0"/>
                </a:lnTo>
                <a:lnTo>
                  <a:pt x="539135" y="623318"/>
                </a:lnTo>
                <a:lnTo>
                  <a:pt x="0" y="623318"/>
                </a:lnTo>
                <a:lnTo>
                  <a:pt x="0" y="0"/>
                </a:lnTo>
                <a:close/>
              </a:path>
            </a:pathLst>
          </a:custGeom>
          <a:blipFill>
            <a:blip r:embed="rId5"/>
            <a:stretch>
              <a:fillRect l="-7807" r="-7807"/>
            </a:stretch>
          </a:blipFill>
        </p:spPr>
        <p:txBody>
          <a:bodyPr/>
          <a:lstStyle/>
          <a:p>
            <a:endParaRPr lang="zh-TW" altLang="en-US"/>
          </a:p>
        </p:txBody>
      </p:sp>
      <p:grpSp>
        <p:nvGrpSpPr>
          <p:cNvPr id="16" name="Group 16"/>
          <p:cNvGrpSpPr/>
          <p:nvPr/>
        </p:nvGrpSpPr>
        <p:grpSpPr>
          <a:xfrm>
            <a:off x="3149608" y="2995747"/>
            <a:ext cx="1766927" cy="565119"/>
            <a:chOff x="0" y="0"/>
            <a:chExt cx="2355903" cy="753492"/>
          </a:xfrm>
        </p:grpSpPr>
        <p:sp>
          <p:nvSpPr>
            <p:cNvPr id="17" name="Freeform 17"/>
            <p:cNvSpPr/>
            <p:nvPr/>
          </p:nvSpPr>
          <p:spPr>
            <a:xfrm>
              <a:off x="11881" y="11881"/>
              <a:ext cx="2332218" cy="729761"/>
            </a:xfrm>
            <a:custGeom>
              <a:avLst/>
              <a:gdLst/>
              <a:ahLst/>
              <a:cxnLst/>
              <a:rect l="l" t="t" r="r" b="b"/>
              <a:pathLst>
                <a:path w="2332218" h="729761">
                  <a:moveTo>
                    <a:pt x="0" y="89112"/>
                  </a:moveTo>
                  <a:cubicBezTo>
                    <a:pt x="0" y="39922"/>
                    <a:pt x="40754" y="0"/>
                    <a:pt x="91132" y="0"/>
                  </a:cubicBezTo>
                  <a:lnTo>
                    <a:pt x="2241087" y="0"/>
                  </a:lnTo>
                  <a:cubicBezTo>
                    <a:pt x="2291346" y="0"/>
                    <a:pt x="2332218" y="39922"/>
                    <a:pt x="2332218" y="89112"/>
                  </a:cubicBezTo>
                  <a:lnTo>
                    <a:pt x="2332218" y="640650"/>
                  </a:lnTo>
                  <a:cubicBezTo>
                    <a:pt x="2332218" y="689840"/>
                    <a:pt x="2291465" y="729762"/>
                    <a:pt x="2241087" y="729762"/>
                  </a:cubicBezTo>
                  <a:lnTo>
                    <a:pt x="91132" y="729762"/>
                  </a:lnTo>
                  <a:cubicBezTo>
                    <a:pt x="40754" y="729762"/>
                    <a:pt x="0" y="689840"/>
                    <a:pt x="0" y="640650"/>
                  </a:cubicBezTo>
                  <a:close/>
                </a:path>
              </a:pathLst>
            </a:custGeom>
            <a:solidFill>
              <a:srgbClr val="FFF2CC"/>
            </a:solidFill>
          </p:spPr>
          <p:txBody>
            <a:bodyPr/>
            <a:lstStyle/>
            <a:p>
              <a:endParaRPr lang="zh-TW" altLang="en-US"/>
            </a:p>
          </p:txBody>
        </p:sp>
        <p:sp>
          <p:nvSpPr>
            <p:cNvPr id="18" name="Freeform 18"/>
            <p:cNvSpPr/>
            <p:nvPr/>
          </p:nvSpPr>
          <p:spPr>
            <a:xfrm>
              <a:off x="0" y="0"/>
              <a:ext cx="2355986" cy="753526"/>
            </a:xfrm>
            <a:custGeom>
              <a:avLst/>
              <a:gdLst/>
              <a:ahLst/>
              <a:cxnLst/>
              <a:rect l="l" t="t" r="r" b="b"/>
              <a:pathLst>
                <a:path w="2355986" h="753526">
                  <a:moveTo>
                    <a:pt x="0" y="100993"/>
                  </a:moveTo>
                  <a:cubicBezTo>
                    <a:pt x="0" y="45031"/>
                    <a:pt x="46338" y="0"/>
                    <a:pt x="103013" y="0"/>
                  </a:cubicBezTo>
                  <a:lnTo>
                    <a:pt x="2252968" y="0"/>
                  </a:lnTo>
                  <a:lnTo>
                    <a:pt x="2252968" y="11881"/>
                  </a:lnTo>
                  <a:lnTo>
                    <a:pt x="2252968" y="0"/>
                  </a:lnTo>
                  <a:cubicBezTo>
                    <a:pt x="2309643" y="0"/>
                    <a:pt x="2355986" y="45031"/>
                    <a:pt x="2355986" y="100993"/>
                  </a:cubicBezTo>
                  <a:lnTo>
                    <a:pt x="2344099" y="100993"/>
                  </a:lnTo>
                  <a:lnTo>
                    <a:pt x="2355986" y="100993"/>
                  </a:lnTo>
                  <a:lnTo>
                    <a:pt x="2355986" y="652531"/>
                  </a:lnTo>
                  <a:lnTo>
                    <a:pt x="2344099" y="652531"/>
                  </a:lnTo>
                  <a:lnTo>
                    <a:pt x="2355986" y="652531"/>
                  </a:lnTo>
                  <a:cubicBezTo>
                    <a:pt x="2355986" y="708612"/>
                    <a:pt x="2309643" y="753526"/>
                    <a:pt x="2252968" y="753526"/>
                  </a:cubicBezTo>
                  <a:lnTo>
                    <a:pt x="2252968" y="741643"/>
                  </a:lnTo>
                  <a:lnTo>
                    <a:pt x="2252968" y="753526"/>
                  </a:lnTo>
                  <a:lnTo>
                    <a:pt x="103013" y="753526"/>
                  </a:lnTo>
                  <a:lnTo>
                    <a:pt x="103013" y="741643"/>
                  </a:lnTo>
                  <a:lnTo>
                    <a:pt x="103013" y="753526"/>
                  </a:lnTo>
                  <a:cubicBezTo>
                    <a:pt x="46338" y="753526"/>
                    <a:pt x="0" y="708493"/>
                    <a:pt x="0" y="652531"/>
                  </a:cubicBezTo>
                  <a:lnTo>
                    <a:pt x="0" y="100993"/>
                  </a:lnTo>
                  <a:lnTo>
                    <a:pt x="11881" y="100993"/>
                  </a:lnTo>
                  <a:lnTo>
                    <a:pt x="0" y="100993"/>
                  </a:lnTo>
                  <a:moveTo>
                    <a:pt x="23763" y="100993"/>
                  </a:moveTo>
                  <a:lnTo>
                    <a:pt x="23763" y="652531"/>
                  </a:lnTo>
                  <a:lnTo>
                    <a:pt x="11881" y="652531"/>
                  </a:lnTo>
                  <a:lnTo>
                    <a:pt x="23763" y="652531"/>
                  </a:lnTo>
                  <a:cubicBezTo>
                    <a:pt x="23763" y="694948"/>
                    <a:pt x="58932" y="729761"/>
                    <a:pt x="103013" y="729761"/>
                  </a:cubicBezTo>
                  <a:lnTo>
                    <a:pt x="2252968" y="729761"/>
                  </a:lnTo>
                  <a:cubicBezTo>
                    <a:pt x="2296930" y="729761"/>
                    <a:pt x="2332218" y="694948"/>
                    <a:pt x="2332218" y="652531"/>
                  </a:cubicBezTo>
                  <a:lnTo>
                    <a:pt x="2332218" y="100993"/>
                  </a:lnTo>
                  <a:cubicBezTo>
                    <a:pt x="2332218" y="58576"/>
                    <a:pt x="2297049" y="23763"/>
                    <a:pt x="2252968" y="23763"/>
                  </a:cubicBezTo>
                  <a:lnTo>
                    <a:pt x="103013" y="23763"/>
                  </a:lnTo>
                  <a:lnTo>
                    <a:pt x="103013" y="11881"/>
                  </a:lnTo>
                  <a:lnTo>
                    <a:pt x="103013" y="23763"/>
                  </a:lnTo>
                  <a:cubicBezTo>
                    <a:pt x="58932" y="23763"/>
                    <a:pt x="23763" y="58576"/>
                    <a:pt x="23763" y="100993"/>
                  </a:cubicBezTo>
                  <a:close/>
                </a:path>
              </a:pathLst>
            </a:custGeom>
            <a:solidFill>
              <a:srgbClr val="595959"/>
            </a:solidFill>
          </p:spPr>
          <p:txBody>
            <a:bodyPr/>
            <a:lstStyle/>
            <a:p>
              <a:endParaRPr lang="zh-TW" altLang="en-US"/>
            </a:p>
          </p:txBody>
        </p:sp>
        <p:sp>
          <p:nvSpPr>
            <p:cNvPr id="19" name="TextBox 19"/>
            <p:cNvSpPr txBox="1"/>
            <p:nvPr/>
          </p:nvSpPr>
          <p:spPr>
            <a:xfrm>
              <a:off x="0" y="-9525"/>
              <a:ext cx="2355903" cy="763017"/>
            </a:xfrm>
            <a:prstGeom prst="rect">
              <a:avLst/>
            </a:prstGeom>
          </p:spPr>
          <p:txBody>
            <a:bodyPr lIns="50800" tIns="50800" rIns="50800" bIns="50800" rtlCol="0" anchor="ctr"/>
            <a:lstStyle/>
            <a:p>
              <a:pPr algn="ctr">
                <a:lnSpc>
                  <a:spcPts val="2879"/>
                </a:lnSpc>
              </a:pPr>
              <a:r>
                <a:rPr lang="en-US" sz="2400">
                  <a:solidFill>
                    <a:srgbClr val="1155CC"/>
                  </a:solidFill>
                  <a:latin typeface="Arimo"/>
                  <a:ea typeface="Arimo"/>
                  <a:cs typeface="Arimo"/>
                  <a:sym typeface="Arimo"/>
                </a:rPr>
                <a:t>Chunk</a:t>
              </a:r>
            </a:p>
          </p:txBody>
        </p:sp>
      </p:grpSp>
      <p:grpSp>
        <p:nvGrpSpPr>
          <p:cNvPr id="20" name="Group 20"/>
          <p:cNvGrpSpPr/>
          <p:nvPr/>
        </p:nvGrpSpPr>
        <p:grpSpPr>
          <a:xfrm>
            <a:off x="3149608" y="4186936"/>
            <a:ext cx="1766927" cy="565119"/>
            <a:chOff x="0" y="0"/>
            <a:chExt cx="2355903" cy="753492"/>
          </a:xfrm>
        </p:grpSpPr>
        <p:sp>
          <p:nvSpPr>
            <p:cNvPr id="21" name="Freeform 21"/>
            <p:cNvSpPr/>
            <p:nvPr/>
          </p:nvSpPr>
          <p:spPr>
            <a:xfrm>
              <a:off x="11881" y="11881"/>
              <a:ext cx="2332218" cy="729761"/>
            </a:xfrm>
            <a:custGeom>
              <a:avLst/>
              <a:gdLst/>
              <a:ahLst/>
              <a:cxnLst/>
              <a:rect l="l" t="t" r="r" b="b"/>
              <a:pathLst>
                <a:path w="2332218" h="729761">
                  <a:moveTo>
                    <a:pt x="0" y="89112"/>
                  </a:moveTo>
                  <a:cubicBezTo>
                    <a:pt x="0" y="39922"/>
                    <a:pt x="40754" y="0"/>
                    <a:pt x="91132" y="0"/>
                  </a:cubicBezTo>
                  <a:lnTo>
                    <a:pt x="2241087" y="0"/>
                  </a:lnTo>
                  <a:cubicBezTo>
                    <a:pt x="2291346" y="0"/>
                    <a:pt x="2332218" y="39922"/>
                    <a:pt x="2332218" y="89112"/>
                  </a:cubicBezTo>
                  <a:lnTo>
                    <a:pt x="2332218" y="640650"/>
                  </a:lnTo>
                  <a:cubicBezTo>
                    <a:pt x="2332218" y="689840"/>
                    <a:pt x="2291465" y="729762"/>
                    <a:pt x="2241087" y="729762"/>
                  </a:cubicBezTo>
                  <a:lnTo>
                    <a:pt x="91132" y="729762"/>
                  </a:lnTo>
                  <a:cubicBezTo>
                    <a:pt x="40754" y="729762"/>
                    <a:pt x="0" y="689840"/>
                    <a:pt x="0" y="640650"/>
                  </a:cubicBezTo>
                  <a:close/>
                </a:path>
              </a:pathLst>
            </a:custGeom>
            <a:solidFill>
              <a:srgbClr val="FFF2CC"/>
            </a:solidFill>
          </p:spPr>
          <p:txBody>
            <a:bodyPr/>
            <a:lstStyle/>
            <a:p>
              <a:endParaRPr lang="zh-TW" altLang="en-US"/>
            </a:p>
          </p:txBody>
        </p:sp>
        <p:sp>
          <p:nvSpPr>
            <p:cNvPr id="22" name="Freeform 22"/>
            <p:cNvSpPr/>
            <p:nvPr/>
          </p:nvSpPr>
          <p:spPr>
            <a:xfrm>
              <a:off x="0" y="0"/>
              <a:ext cx="2355986" cy="753526"/>
            </a:xfrm>
            <a:custGeom>
              <a:avLst/>
              <a:gdLst/>
              <a:ahLst/>
              <a:cxnLst/>
              <a:rect l="l" t="t" r="r" b="b"/>
              <a:pathLst>
                <a:path w="2355986" h="753526">
                  <a:moveTo>
                    <a:pt x="0" y="100993"/>
                  </a:moveTo>
                  <a:cubicBezTo>
                    <a:pt x="0" y="45031"/>
                    <a:pt x="46338" y="0"/>
                    <a:pt x="103013" y="0"/>
                  </a:cubicBezTo>
                  <a:lnTo>
                    <a:pt x="2252968" y="0"/>
                  </a:lnTo>
                  <a:lnTo>
                    <a:pt x="2252968" y="11881"/>
                  </a:lnTo>
                  <a:lnTo>
                    <a:pt x="2252968" y="0"/>
                  </a:lnTo>
                  <a:cubicBezTo>
                    <a:pt x="2309643" y="0"/>
                    <a:pt x="2355986" y="45031"/>
                    <a:pt x="2355986" y="100993"/>
                  </a:cubicBezTo>
                  <a:lnTo>
                    <a:pt x="2344099" y="100993"/>
                  </a:lnTo>
                  <a:lnTo>
                    <a:pt x="2355986" y="100993"/>
                  </a:lnTo>
                  <a:lnTo>
                    <a:pt x="2355986" y="652531"/>
                  </a:lnTo>
                  <a:lnTo>
                    <a:pt x="2344099" y="652531"/>
                  </a:lnTo>
                  <a:lnTo>
                    <a:pt x="2355986" y="652531"/>
                  </a:lnTo>
                  <a:cubicBezTo>
                    <a:pt x="2355986" y="708612"/>
                    <a:pt x="2309643" y="753526"/>
                    <a:pt x="2252968" y="753526"/>
                  </a:cubicBezTo>
                  <a:lnTo>
                    <a:pt x="2252968" y="741643"/>
                  </a:lnTo>
                  <a:lnTo>
                    <a:pt x="2252968" y="753526"/>
                  </a:lnTo>
                  <a:lnTo>
                    <a:pt x="103013" y="753526"/>
                  </a:lnTo>
                  <a:lnTo>
                    <a:pt x="103013" y="741643"/>
                  </a:lnTo>
                  <a:lnTo>
                    <a:pt x="103013" y="753526"/>
                  </a:lnTo>
                  <a:cubicBezTo>
                    <a:pt x="46338" y="753526"/>
                    <a:pt x="0" y="708493"/>
                    <a:pt x="0" y="652531"/>
                  </a:cubicBezTo>
                  <a:lnTo>
                    <a:pt x="0" y="100993"/>
                  </a:lnTo>
                  <a:lnTo>
                    <a:pt x="11881" y="100993"/>
                  </a:lnTo>
                  <a:lnTo>
                    <a:pt x="0" y="100993"/>
                  </a:lnTo>
                  <a:moveTo>
                    <a:pt x="23763" y="100993"/>
                  </a:moveTo>
                  <a:lnTo>
                    <a:pt x="23763" y="652531"/>
                  </a:lnTo>
                  <a:lnTo>
                    <a:pt x="11881" y="652531"/>
                  </a:lnTo>
                  <a:lnTo>
                    <a:pt x="23763" y="652531"/>
                  </a:lnTo>
                  <a:cubicBezTo>
                    <a:pt x="23763" y="694948"/>
                    <a:pt x="58932" y="729761"/>
                    <a:pt x="103013" y="729761"/>
                  </a:cubicBezTo>
                  <a:lnTo>
                    <a:pt x="2252968" y="729761"/>
                  </a:lnTo>
                  <a:cubicBezTo>
                    <a:pt x="2296930" y="729761"/>
                    <a:pt x="2332218" y="694948"/>
                    <a:pt x="2332218" y="652531"/>
                  </a:cubicBezTo>
                  <a:lnTo>
                    <a:pt x="2332218" y="100993"/>
                  </a:lnTo>
                  <a:cubicBezTo>
                    <a:pt x="2332218" y="58576"/>
                    <a:pt x="2297049" y="23763"/>
                    <a:pt x="2252968" y="23763"/>
                  </a:cubicBezTo>
                  <a:lnTo>
                    <a:pt x="103013" y="23763"/>
                  </a:lnTo>
                  <a:lnTo>
                    <a:pt x="103013" y="11881"/>
                  </a:lnTo>
                  <a:lnTo>
                    <a:pt x="103013" y="23763"/>
                  </a:lnTo>
                  <a:cubicBezTo>
                    <a:pt x="58932" y="23763"/>
                    <a:pt x="23763" y="58576"/>
                    <a:pt x="23763" y="100993"/>
                  </a:cubicBezTo>
                  <a:close/>
                </a:path>
              </a:pathLst>
            </a:custGeom>
            <a:solidFill>
              <a:srgbClr val="595959"/>
            </a:solidFill>
          </p:spPr>
          <p:txBody>
            <a:bodyPr/>
            <a:lstStyle/>
            <a:p>
              <a:endParaRPr lang="zh-TW" altLang="en-US"/>
            </a:p>
          </p:txBody>
        </p:sp>
        <p:sp>
          <p:nvSpPr>
            <p:cNvPr id="23" name="TextBox 23"/>
            <p:cNvSpPr txBox="1"/>
            <p:nvPr/>
          </p:nvSpPr>
          <p:spPr>
            <a:xfrm>
              <a:off x="0" y="-9525"/>
              <a:ext cx="2355903" cy="763017"/>
            </a:xfrm>
            <a:prstGeom prst="rect">
              <a:avLst/>
            </a:prstGeom>
          </p:spPr>
          <p:txBody>
            <a:bodyPr lIns="50800" tIns="50800" rIns="50800" bIns="50800" rtlCol="0" anchor="ctr"/>
            <a:lstStyle/>
            <a:p>
              <a:pPr algn="ctr">
                <a:lnSpc>
                  <a:spcPts val="2879"/>
                </a:lnSpc>
              </a:pPr>
              <a:r>
                <a:rPr lang="en-US" sz="2400">
                  <a:solidFill>
                    <a:srgbClr val="1155CC"/>
                  </a:solidFill>
                  <a:latin typeface="Arimo"/>
                  <a:ea typeface="Arimo"/>
                  <a:cs typeface="Arimo"/>
                  <a:sym typeface="Arimo"/>
                </a:rPr>
                <a:t>Chunk</a:t>
              </a:r>
            </a:p>
          </p:txBody>
        </p:sp>
      </p:grpSp>
      <p:grpSp>
        <p:nvGrpSpPr>
          <p:cNvPr id="24" name="Group 24"/>
          <p:cNvGrpSpPr/>
          <p:nvPr/>
        </p:nvGrpSpPr>
        <p:grpSpPr>
          <a:xfrm>
            <a:off x="3167228" y="4780630"/>
            <a:ext cx="1766927" cy="565119"/>
            <a:chOff x="0" y="0"/>
            <a:chExt cx="2355903" cy="753492"/>
          </a:xfrm>
        </p:grpSpPr>
        <p:sp>
          <p:nvSpPr>
            <p:cNvPr id="25" name="Freeform 25"/>
            <p:cNvSpPr/>
            <p:nvPr/>
          </p:nvSpPr>
          <p:spPr>
            <a:xfrm>
              <a:off x="11881" y="11881"/>
              <a:ext cx="2332218" cy="729761"/>
            </a:xfrm>
            <a:custGeom>
              <a:avLst/>
              <a:gdLst/>
              <a:ahLst/>
              <a:cxnLst/>
              <a:rect l="l" t="t" r="r" b="b"/>
              <a:pathLst>
                <a:path w="2332218" h="729761">
                  <a:moveTo>
                    <a:pt x="0" y="89112"/>
                  </a:moveTo>
                  <a:cubicBezTo>
                    <a:pt x="0" y="39922"/>
                    <a:pt x="40754" y="0"/>
                    <a:pt x="91132" y="0"/>
                  </a:cubicBezTo>
                  <a:lnTo>
                    <a:pt x="2241087" y="0"/>
                  </a:lnTo>
                  <a:cubicBezTo>
                    <a:pt x="2291346" y="0"/>
                    <a:pt x="2332218" y="39922"/>
                    <a:pt x="2332218" y="89112"/>
                  </a:cubicBezTo>
                  <a:lnTo>
                    <a:pt x="2332218" y="640650"/>
                  </a:lnTo>
                  <a:cubicBezTo>
                    <a:pt x="2332218" y="689840"/>
                    <a:pt x="2291465" y="729762"/>
                    <a:pt x="2241087" y="729762"/>
                  </a:cubicBezTo>
                  <a:lnTo>
                    <a:pt x="91132" y="729762"/>
                  </a:lnTo>
                  <a:cubicBezTo>
                    <a:pt x="40754" y="729762"/>
                    <a:pt x="0" y="689840"/>
                    <a:pt x="0" y="640650"/>
                  </a:cubicBezTo>
                  <a:close/>
                </a:path>
              </a:pathLst>
            </a:custGeom>
            <a:solidFill>
              <a:srgbClr val="FFF2CC"/>
            </a:solidFill>
          </p:spPr>
          <p:txBody>
            <a:bodyPr/>
            <a:lstStyle/>
            <a:p>
              <a:endParaRPr lang="zh-TW" altLang="en-US"/>
            </a:p>
          </p:txBody>
        </p:sp>
        <p:sp>
          <p:nvSpPr>
            <p:cNvPr id="26" name="Freeform 26"/>
            <p:cNvSpPr/>
            <p:nvPr/>
          </p:nvSpPr>
          <p:spPr>
            <a:xfrm>
              <a:off x="0" y="0"/>
              <a:ext cx="2355986" cy="753526"/>
            </a:xfrm>
            <a:custGeom>
              <a:avLst/>
              <a:gdLst/>
              <a:ahLst/>
              <a:cxnLst/>
              <a:rect l="l" t="t" r="r" b="b"/>
              <a:pathLst>
                <a:path w="2355986" h="753526">
                  <a:moveTo>
                    <a:pt x="0" y="100993"/>
                  </a:moveTo>
                  <a:cubicBezTo>
                    <a:pt x="0" y="45031"/>
                    <a:pt x="46338" y="0"/>
                    <a:pt x="103013" y="0"/>
                  </a:cubicBezTo>
                  <a:lnTo>
                    <a:pt x="2252968" y="0"/>
                  </a:lnTo>
                  <a:lnTo>
                    <a:pt x="2252968" y="11881"/>
                  </a:lnTo>
                  <a:lnTo>
                    <a:pt x="2252968" y="0"/>
                  </a:lnTo>
                  <a:cubicBezTo>
                    <a:pt x="2309643" y="0"/>
                    <a:pt x="2355986" y="45031"/>
                    <a:pt x="2355986" y="100993"/>
                  </a:cubicBezTo>
                  <a:lnTo>
                    <a:pt x="2344099" y="100993"/>
                  </a:lnTo>
                  <a:lnTo>
                    <a:pt x="2355986" y="100993"/>
                  </a:lnTo>
                  <a:lnTo>
                    <a:pt x="2355986" y="652531"/>
                  </a:lnTo>
                  <a:lnTo>
                    <a:pt x="2344099" y="652531"/>
                  </a:lnTo>
                  <a:lnTo>
                    <a:pt x="2355986" y="652531"/>
                  </a:lnTo>
                  <a:cubicBezTo>
                    <a:pt x="2355986" y="708612"/>
                    <a:pt x="2309643" y="753526"/>
                    <a:pt x="2252968" y="753526"/>
                  </a:cubicBezTo>
                  <a:lnTo>
                    <a:pt x="2252968" y="741643"/>
                  </a:lnTo>
                  <a:lnTo>
                    <a:pt x="2252968" y="753526"/>
                  </a:lnTo>
                  <a:lnTo>
                    <a:pt x="103013" y="753526"/>
                  </a:lnTo>
                  <a:lnTo>
                    <a:pt x="103013" y="741643"/>
                  </a:lnTo>
                  <a:lnTo>
                    <a:pt x="103013" y="753526"/>
                  </a:lnTo>
                  <a:cubicBezTo>
                    <a:pt x="46338" y="753526"/>
                    <a:pt x="0" y="708493"/>
                    <a:pt x="0" y="652531"/>
                  </a:cubicBezTo>
                  <a:lnTo>
                    <a:pt x="0" y="100993"/>
                  </a:lnTo>
                  <a:lnTo>
                    <a:pt x="11881" y="100993"/>
                  </a:lnTo>
                  <a:lnTo>
                    <a:pt x="0" y="100993"/>
                  </a:lnTo>
                  <a:moveTo>
                    <a:pt x="23763" y="100993"/>
                  </a:moveTo>
                  <a:lnTo>
                    <a:pt x="23763" y="652531"/>
                  </a:lnTo>
                  <a:lnTo>
                    <a:pt x="11881" y="652531"/>
                  </a:lnTo>
                  <a:lnTo>
                    <a:pt x="23763" y="652531"/>
                  </a:lnTo>
                  <a:cubicBezTo>
                    <a:pt x="23763" y="694948"/>
                    <a:pt x="58932" y="729761"/>
                    <a:pt x="103013" y="729761"/>
                  </a:cubicBezTo>
                  <a:lnTo>
                    <a:pt x="2252968" y="729761"/>
                  </a:lnTo>
                  <a:cubicBezTo>
                    <a:pt x="2296930" y="729761"/>
                    <a:pt x="2332218" y="694948"/>
                    <a:pt x="2332218" y="652531"/>
                  </a:cubicBezTo>
                  <a:lnTo>
                    <a:pt x="2332218" y="100993"/>
                  </a:lnTo>
                  <a:cubicBezTo>
                    <a:pt x="2332218" y="58576"/>
                    <a:pt x="2297049" y="23763"/>
                    <a:pt x="2252968" y="23763"/>
                  </a:cubicBezTo>
                  <a:lnTo>
                    <a:pt x="103013" y="23763"/>
                  </a:lnTo>
                  <a:lnTo>
                    <a:pt x="103013" y="11881"/>
                  </a:lnTo>
                  <a:lnTo>
                    <a:pt x="103013" y="23763"/>
                  </a:lnTo>
                  <a:cubicBezTo>
                    <a:pt x="58932" y="23763"/>
                    <a:pt x="23763" y="58576"/>
                    <a:pt x="23763" y="100993"/>
                  </a:cubicBezTo>
                  <a:close/>
                </a:path>
              </a:pathLst>
            </a:custGeom>
            <a:solidFill>
              <a:srgbClr val="595959"/>
            </a:solidFill>
          </p:spPr>
          <p:txBody>
            <a:bodyPr/>
            <a:lstStyle/>
            <a:p>
              <a:endParaRPr lang="zh-TW" altLang="en-US"/>
            </a:p>
          </p:txBody>
        </p:sp>
        <p:sp>
          <p:nvSpPr>
            <p:cNvPr id="27" name="TextBox 27"/>
            <p:cNvSpPr txBox="1"/>
            <p:nvPr/>
          </p:nvSpPr>
          <p:spPr>
            <a:xfrm>
              <a:off x="0" y="-9525"/>
              <a:ext cx="2355903" cy="763017"/>
            </a:xfrm>
            <a:prstGeom prst="rect">
              <a:avLst/>
            </a:prstGeom>
          </p:spPr>
          <p:txBody>
            <a:bodyPr lIns="50800" tIns="50800" rIns="50800" bIns="50800" rtlCol="0" anchor="ctr"/>
            <a:lstStyle/>
            <a:p>
              <a:pPr algn="ctr">
                <a:lnSpc>
                  <a:spcPts val="2879"/>
                </a:lnSpc>
              </a:pPr>
              <a:r>
                <a:rPr lang="en-US" sz="2400">
                  <a:solidFill>
                    <a:srgbClr val="1155CC"/>
                  </a:solidFill>
                  <a:latin typeface="Arimo"/>
                  <a:ea typeface="Arimo"/>
                  <a:cs typeface="Arimo"/>
                  <a:sym typeface="Arimo"/>
                </a:rPr>
                <a:t>Chunk</a:t>
              </a:r>
            </a:p>
          </p:txBody>
        </p:sp>
      </p:grpSp>
      <p:sp>
        <p:nvSpPr>
          <p:cNvPr id="37" name="AutoShape 37"/>
          <p:cNvSpPr/>
          <p:nvPr/>
        </p:nvSpPr>
        <p:spPr>
          <a:xfrm>
            <a:off x="2089965" y="4154560"/>
            <a:ext cx="1059643" cy="314935"/>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38" name="AutoShape 38"/>
          <p:cNvSpPr/>
          <p:nvPr/>
        </p:nvSpPr>
        <p:spPr>
          <a:xfrm>
            <a:off x="2089965" y="4154560"/>
            <a:ext cx="1077264" cy="908629"/>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39" name="AutoShape 39"/>
          <p:cNvSpPr/>
          <p:nvPr/>
        </p:nvSpPr>
        <p:spPr>
          <a:xfrm>
            <a:off x="4907683" y="3278306"/>
            <a:ext cx="1032758" cy="884996"/>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40" name="AutoShape 40"/>
          <p:cNvSpPr/>
          <p:nvPr/>
        </p:nvSpPr>
        <p:spPr>
          <a:xfrm flipV="1">
            <a:off x="4907683" y="4163302"/>
            <a:ext cx="1032758" cy="306193"/>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41" name="AutoShape 41"/>
          <p:cNvSpPr/>
          <p:nvPr/>
        </p:nvSpPr>
        <p:spPr>
          <a:xfrm flipV="1">
            <a:off x="4925303" y="4163302"/>
            <a:ext cx="1015138" cy="899888"/>
          </a:xfrm>
          <a:prstGeom prst="line">
            <a:avLst/>
          </a:prstGeom>
          <a:ln w="9525" cap="rnd">
            <a:solidFill>
              <a:srgbClr val="434343"/>
            </a:solidFill>
            <a:prstDash val="solid"/>
            <a:headEnd type="none" w="sm" len="sm"/>
            <a:tailEnd type="arrow" w="med" len="sm"/>
          </a:ln>
        </p:spPr>
        <p:txBody>
          <a:bodyPr/>
          <a:lstStyle/>
          <a:p>
            <a:endParaRPr lang="zh-TW" altLang="en-US"/>
          </a:p>
        </p:txBody>
      </p:sp>
      <p:grpSp>
        <p:nvGrpSpPr>
          <p:cNvPr id="50" name="Group 50"/>
          <p:cNvGrpSpPr/>
          <p:nvPr/>
        </p:nvGrpSpPr>
        <p:grpSpPr>
          <a:xfrm>
            <a:off x="4509243" y="6938839"/>
            <a:ext cx="1535659" cy="631356"/>
            <a:chOff x="0" y="0"/>
            <a:chExt cx="2188600" cy="899800"/>
          </a:xfrm>
        </p:grpSpPr>
        <p:sp>
          <p:nvSpPr>
            <p:cNvPr id="51" name="Freeform 51"/>
            <p:cNvSpPr/>
            <p:nvPr/>
          </p:nvSpPr>
          <p:spPr>
            <a:xfrm>
              <a:off x="12700" y="12700"/>
              <a:ext cx="2163191" cy="874395"/>
            </a:xfrm>
            <a:custGeom>
              <a:avLst/>
              <a:gdLst/>
              <a:ahLst/>
              <a:cxnLst/>
              <a:rect l="l" t="t" r="r" b="b"/>
              <a:pathLst>
                <a:path w="2163191" h="874395">
                  <a:moveTo>
                    <a:pt x="0" y="106807"/>
                  </a:moveTo>
                  <a:cubicBezTo>
                    <a:pt x="0" y="47879"/>
                    <a:pt x="48641" y="0"/>
                    <a:pt x="108585" y="0"/>
                  </a:cubicBezTo>
                  <a:lnTo>
                    <a:pt x="2054606" y="0"/>
                  </a:lnTo>
                  <a:cubicBezTo>
                    <a:pt x="2114550" y="0"/>
                    <a:pt x="2163191" y="47879"/>
                    <a:pt x="2163191" y="106807"/>
                  </a:cubicBezTo>
                  <a:lnTo>
                    <a:pt x="2163191" y="767588"/>
                  </a:lnTo>
                  <a:cubicBezTo>
                    <a:pt x="2163191" y="826516"/>
                    <a:pt x="2114550" y="874395"/>
                    <a:pt x="2054606" y="874395"/>
                  </a:cubicBezTo>
                  <a:lnTo>
                    <a:pt x="108585" y="874395"/>
                  </a:lnTo>
                  <a:cubicBezTo>
                    <a:pt x="48641" y="874395"/>
                    <a:pt x="0" y="826643"/>
                    <a:pt x="0" y="767588"/>
                  </a:cubicBezTo>
                  <a:close/>
                </a:path>
              </a:pathLst>
            </a:custGeom>
            <a:solidFill>
              <a:srgbClr val="FFF2CC"/>
            </a:solidFill>
          </p:spPr>
          <p:txBody>
            <a:bodyPr/>
            <a:lstStyle/>
            <a:p>
              <a:endParaRPr lang="zh-TW" altLang="en-US"/>
            </a:p>
          </p:txBody>
        </p:sp>
        <p:sp>
          <p:nvSpPr>
            <p:cNvPr id="52" name="Freeform 52"/>
            <p:cNvSpPr/>
            <p:nvPr/>
          </p:nvSpPr>
          <p:spPr>
            <a:xfrm>
              <a:off x="0" y="0"/>
              <a:ext cx="2188591" cy="899795"/>
            </a:xfrm>
            <a:custGeom>
              <a:avLst/>
              <a:gdLst/>
              <a:ahLst/>
              <a:cxnLst/>
              <a:rect l="l" t="t" r="r" b="b"/>
              <a:pathLst>
                <a:path w="2188591" h="899795">
                  <a:moveTo>
                    <a:pt x="0" y="119507"/>
                  </a:moveTo>
                  <a:cubicBezTo>
                    <a:pt x="0" y="53340"/>
                    <a:pt x="54483" y="0"/>
                    <a:pt x="121285" y="0"/>
                  </a:cubicBezTo>
                  <a:lnTo>
                    <a:pt x="2067306" y="0"/>
                  </a:lnTo>
                  <a:lnTo>
                    <a:pt x="2067306" y="12700"/>
                  </a:lnTo>
                  <a:lnTo>
                    <a:pt x="2067306" y="0"/>
                  </a:lnTo>
                  <a:cubicBezTo>
                    <a:pt x="2134108" y="0"/>
                    <a:pt x="2188591" y="53340"/>
                    <a:pt x="2188591" y="119507"/>
                  </a:cubicBezTo>
                  <a:lnTo>
                    <a:pt x="2175891" y="119507"/>
                  </a:lnTo>
                  <a:lnTo>
                    <a:pt x="2188591" y="119507"/>
                  </a:lnTo>
                  <a:lnTo>
                    <a:pt x="2188591" y="780288"/>
                  </a:lnTo>
                  <a:lnTo>
                    <a:pt x="2175891" y="780288"/>
                  </a:lnTo>
                  <a:lnTo>
                    <a:pt x="2188591" y="780288"/>
                  </a:lnTo>
                  <a:cubicBezTo>
                    <a:pt x="2188591" y="846455"/>
                    <a:pt x="2134108" y="899795"/>
                    <a:pt x="2067306" y="899795"/>
                  </a:cubicBezTo>
                  <a:lnTo>
                    <a:pt x="2067306" y="887095"/>
                  </a:lnTo>
                  <a:lnTo>
                    <a:pt x="2067306" y="899795"/>
                  </a:lnTo>
                  <a:lnTo>
                    <a:pt x="121285" y="899795"/>
                  </a:lnTo>
                  <a:lnTo>
                    <a:pt x="121285" y="887095"/>
                  </a:lnTo>
                  <a:lnTo>
                    <a:pt x="121285" y="899795"/>
                  </a:lnTo>
                  <a:cubicBezTo>
                    <a:pt x="54483" y="899795"/>
                    <a:pt x="0" y="846455"/>
                    <a:pt x="0" y="780288"/>
                  </a:cubicBezTo>
                  <a:lnTo>
                    <a:pt x="0" y="119507"/>
                  </a:lnTo>
                  <a:lnTo>
                    <a:pt x="12700" y="119507"/>
                  </a:lnTo>
                  <a:lnTo>
                    <a:pt x="0" y="119507"/>
                  </a:lnTo>
                  <a:moveTo>
                    <a:pt x="25400" y="119507"/>
                  </a:moveTo>
                  <a:lnTo>
                    <a:pt x="25400" y="780288"/>
                  </a:lnTo>
                  <a:lnTo>
                    <a:pt x="12700" y="780288"/>
                  </a:lnTo>
                  <a:lnTo>
                    <a:pt x="25400" y="780288"/>
                  </a:lnTo>
                  <a:cubicBezTo>
                    <a:pt x="25400" y="832104"/>
                    <a:pt x="68199" y="874395"/>
                    <a:pt x="121285" y="874395"/>
                  </a:cubicBezTo>
                  <a:lnTo>
                    <a:pt x="2067306" y="874395"/>
                  </a:lnTo>
                  <a:cubicBezTo>
                    <a:pt x="2120519" y="874395"/>
                    <a:pt x="2163191" y="832104"/>
                    <a:pt x="2163191" y="780288"/>
                  </a:cubicBezTo>
                  <a:lnTo>
                    <a:pt x="2163191" y="119507"/>
                  </a:lnTo>
                  <a:cubicBezTo>
                    <a:pt x="2163191" y="67691"/>
                    <a:pt x="2120392" y="25400"/>
                    <a:pt x="2067306" y="25400"/>
                  </a:cubicBezTo>
                  <a:lnTo>
                    <a:pt x="121285" y="25400"/>
                  </a:lnTo>
                  <a:lnTo>
                    <a:pt x="121285" y="12700"/>
                  </a:lnTo>
                  <a:lnTo>
                    <a:pt x="121285" y="25400"/>
                  </a:lnTo>
                  <a:cubicBezTo>
                    <a:pt x="68199" y="25400"/>
                    <a:pt x="25400" y="67691"/>
                    <a:pt x="25400" y="119507"/>
                  </a:cubicBezTo>
                  <a:close/>
                </a:path>
              </a:pathLst>
            </a:custGeom>
            <a:solidFill>
              <a:srgbClr val="595959"/>
            </a:solidFill>
          </p:spPr>
          <p:txBody>
            <a:bodyPr/>
            <a:lstStyle/>
            <a:p>
              <a:endParaRPr lang="zh-TW" altLang="en-US"/>
            </a:p>
          </p:txBody>
        </p:sp>
      </p:grpSp>
      <p:grpSp>
        <p:nvGrpSpPr>
          <p:cNvPr id="53" name="Group 53"/>
          <p:cNvGrpSpPr/>
          <p:nvPr/>
        </p:nvGrpSpPr>
        <p:grpSpPr>
          <a:xfrm>
            <a:off x="4616135" y="7130314"/>
            <a:ext cx="1535659" cy="631356"/>
            <a:chOff x="0" y="0"/>
            <a:chExt cx="2188600" cy="899800"/>
          </a:xfrm>
        </p:grpSpPr>
        <p:sp>
          <p:nvSpPr>
            <p:cNvPr id="54" name="Freeform 54"/>
            <p:cNvSpPr/>
            <p:nvPr/>
          </p:nvSpPr>
          <p:spPr>
            <a:xfrm>
              <a:off x="12700" y="12700"/>
              <a:ext cx="2163191" cy="874395"/>
            </a:xfrm>
            <a:custGeom>
              <a:avLst/>
              <a:gdLst/>
              <a:ahLst/>
              <a:cxnLst/>
              <a:rect l="l" t="t" r="r" b="b"/>
              <a:pathLst>
                <a:path w="2163191" h="874395">
                  <a:moveTo>
                    <a:pt x="0" y="106807"/>
                  </a:moveTo>
                  <a:cubicBezTo>
                    <a:pt x="0" y="47879"/>
                    <a:pt x="48641" y="0"/>
                    <a:pt x="108585" y="0"/>
                  </a:cubicBezTo>
                  <a:lnTo>
                    <a:pt x="2054606" y="0"/>
                  </a:lnTo>
                  <a:cubicBezTo>
                    <a:pt x="2114550" y="0"/>
                    <a:pt x="2163191" y="47879"/>
                    <a:pt x="2163191" y="106807"/>
                  </a:cubicBezTo>
                  <a:lnTo>
                    <a:pt x="2163191" y="767588"/>
                  </a:lnTo>
                  <a:cubicBezTo>
                    <a:pt x="2163191" y="826516"/>
                    <a:pt x="2114550" y="874395"/>
                    <a:pt x="2054606" y="874395"/>
                  </a:cubicBezTo>
                  <a:lnTo>
                    <a:pt x="108585" y="874395"/>
                  </a:lnTo>
                  <a:cubicBezTo>
                    <a:pt x="48641" y="874395"/>
                    <a:pt x="0" y="826643"/>
                    <a:pt x="0" y="767588"/>
                  </a:cubicBezTo>
                  <a:close/>
                </a:path>
              </a:pathLst>
            </a:custGeom>
            <a:solidFill>
              <a:srgbClr val="FFF2CC"/>
            </a:solidFill>
          </p:spPr>
          <p:txBody>
            <a:bodyPr/>
            <a:lstStyle/>
            <a:p>
              <a:endParaRPr lang="zh-TW" altLang="en-US"/>
            </a:p>
          </p:txBody>
        </p:sp>
        <p:sp>
          <p:nvSpPr>
            <p:cNvPr id="55" name="Freeform 55"/>
            <p:cNvSpPr/>
            <p:nvPr/>
          </p:nvSpPr>
          <p:spPr>
            <a:xfrm>
              <a:off x="0" y="0"/>
              <a:ext cx="2188591" cy="899795"/>
            </a:xfrm>
            <a:custGeom>
              <a:avLst/>
              <a:gdLst/>
              <a:ahLst/>
              <a:cxnLst/>
              <a:rect l="l" t="t" r="r" b="b"/>
              <a:pathLst>
                <a:path w="2188591" h="899795">
                  <a:moveTo>
                    <a:pt x="0" y="119507"/>
                  </a:moveTo>
                  <a:cubicBezTo>
                    <a:pt x="0" y="53340"/>
                    <a:pt x="54483" y="0"/>
                    <a:pt x="121285" y="0"/>
                  </a:cubicBezTo>
                  <a:lnTo>
                    <a:pt x="2067306" y="0"/>
                  </a:lnTo>
                  <a:lnTo>
                    <a:pt x="2067306" y="12700"/>
                  </a:lnTo>
                  <a:lnTo>
                    <a:pt x="2067306" y="0"/>
                  </a:lnTo>
                  <a:cubicBezTo>
                    <a:pt x="2134108" y="0"/>
                    <a:pt x="2188591" y="53340"/>
                    <a:pt x="2188591" y="119507"/>
                  </a:cubicBezTo>
                  <a:lnTo>
                    <a:pt x="2175891" y="119507"/>
                  </a:lnTo>
                  <a:lnTo>
                    <a:pt x="2188591" y="119507"/>
                  </a:lnTo>
                  <a:lnTo>
                    <a:pt x="2188591" y="780288"/>
                  </a:lnTo>
                  <a:lnTo>
                    <a:pt x="2175891" y="780288"/>
                  </a:lnTo>
                  <a:lnTo>
                    <a:pt x="2188591" y="780288"/>
                  </a:lnTo>
                  <a:cubicBezTo>
                    <a:pt x="2188591" y="846455"/>
                    <a:pt x="2134108" y="899795"/>
                    <a:pt x="2067306" y="899795"/>
                  </a:cubicBezTo>
                  <a:lnTo>
                    <a:pt x="2067306" y="887095"/>
                  </a:lnTo>
                  <a:lnTo>
                    <a:pt x="2067306" y="899795"/>
                  </a:lnTo>
                  <a:lnTo>
                    <a:pt x="121285" y="899795"/>
                  </a:lnTo>
                  <a:lnTo>
                    <a:pt x="121285" y="887095"/>
                  </a:lnTo>
                  <a:lnTo>
                    <a:pt x="121285" y="899795"/>
                  </a:lnTo>
                  <a:cubicBezTo>
                    <a:pt x="54483" y="899795"/>
                    <a:pt x="0" y="846455"/>
                    <a:pt x="0" y="780288"/>
                  </a:cubicBezTo>
                  <a:lnTo>
                    <a:pt x="0" y="119507"/>
                  </a:lnTo>
                  <a:lnTo>
                    <a:pt x="12700" y="119507"/>
                  </a:lnTo>
                  <a:lnTo>
                    <a:pt x="0" y="119507"/>
                  </a:lnTo>
                  <a:moveTo>
                    <a:pt x="25400" y="119507"/>
                  </a:moveTo>
                  <a:lnTo>
                    <a:pt x="25400" y="780288"/>
                  </a:lnTo>
                  <a:lnTo>
                    <a:pt x="12700" y="780288"/>
                  </a:lnTo>
                  <a:lnTo>
                    <a:pt x="25400" y="780288"/>
                  </a:lnTo>
                  <a:cubicBezTo>
                    <a:pt x="25400" y="832104"/>
                    <a:pt x="68199" y="874395"/>
                    <a:pt x="121285" y="874395"/>
                  </a:cubicBezTo>
                  <a:lnTo>
                    <a:pt x="2067306" y="874395"/>
                  </a:lnTo>
                  <a:cubicBezTo>
                    <a:pt x="2120519" y="874395"/>
                    <a:pt x="2163191" y="832104"/>
                    <a:pt x="2163191" y="780288"/>
                  </a:cubicBezTo>
                  <a:lnTo>
                    <a:pt x="2163191" y="119507"/>
                  </a:lnTo>
                  <a:cubicBezTo>
                    <a:pt x="2163191" y="67691"/>
                    <a:pt x="2120392" y="25400"/>
                    <a:pt x="2067306" y="25400"/>
                  </a:cubicBezTo>
                  <a:lnTo>
                    <a:pt x="121285" y="25400"/>
                  </a:lnTo>
                  <a:lnTo>
                    <a:pt x="121285" y="12700"/>
                  </a:lnTo>
                  <a:lnTo>
                    <a:pt x="121285" y="25400"/>
                  </a:lnTo>
                  <a:cubicBezTo>
                    <a:pt x="68199" y="25400"/>
                    <a:pt x="25400" y="67691"/>
                    <a:pt x="25400" y="119507"/>
                  </a:cubicBezTo>
                  <a:close/>
                </a:path>
              </a:pathLst>
            </a:custGeom>
            <a:solidFill>
              <a:srgbClr val="595959"/>
            </a:solidFill>
          </p:spPr>
          <p:txBody>
            <a:bodyPr/>
            <a:lstStyle/>
            <a:p>
              <a:endParaRPr lang="zh-TW" altLang="en-US"/>
            </a:p>
          </p:txBody>
        </p:sp>
      </p:grpSp>
      <p:grpSp>
        <p:nvGrpSpPr>
          <p:cNvPr id="56" name="Group 56"/>
          <p:cNvGrpSpPr/>
          <p:nvPr/>
        </p:nvGrpSpPr>
        <p:grpSpPr>
          <a:xfrm>
            <a:off x="4740234" y="7335699"/>
            <a:ext cx="1535659" cy="631356"/>
            <a:chOff x="0" y="0"/>
            <a:chExt cx="2047546" cy="841808"/>
          </a:xfrm>
        </p:grpSpPr>
        <p:sp>
          <p:nvSpPr>
            <p:cNvPr id="57" name="Freeform 57"/>
            <p:cNvSpPr/>
            <p:nvPr/>
          </p:nvSpPr>
          <p:spPr>
            <a:xfrm>
              <a:off x="11881" y="11881"/>
              <a:ext cx="2023774" cy="818041"/>
            </a:xfrm>
            <a:custGeom>
              <a:avLst/>
              <a:gdLst/>
              <a:ahLst/>
              <a:cxnLst/>
              <a:rect l="l" t="t" r="r" b="b"/>
              <a:pathLst>
                <a:path w="2023774" h="818041">
                  <a:moveTo>
                    <a:pt x="0" y="99924"/>
                  </a:moveTo>
                  <a:cubicBezTo>
                    <a:pt x="0" y="44794"/>
                    <a:pt x="45507" y="0"/>
                    <a:pt x="101587" y="0"/>
                  </a:cubicBezTo>
                  <a:lnTo>
                    <a:pt x="1922188" y="0"/>
                  </a:lnTo>
                  <a:cubicBezTo>
                    <a:pt x="1978269" y="0"/>
                    <a:pt x="2023775" y="44794"/>
                    <a:pt x="2023775" y="99924"/>
                  </a:cubicBezTo>
                  <a:lnTo>
                    <a:pt x="2023775" y="718118"/>
                  </a:lnTo>
                  <a:cubicBezTo>
                    <a:pt x="2023775" y="773248"/>
                    <a:pt x="1978269" y="818041"/>
                    <a:pt x="1922188" y="818041"/>
                  </a:cubicBezTo>
                  <a:lnTo>
                    <a:pt x="101587" y="818041"/>
                  </a:lnTo>
                  <a:cubicBezTo>
                    <a:pt x="45507" y="818041"/>
                    <a:pt x="0" y="773367"/>
                    <a:pt x="0" y="718118"/>
                  </a:cubicBezTo>
                  <a:close/>
                </a:path>
              </a:pathLst>
            </a:custGeom>
            <a:solidFill>
              <a:srgbClr val="FFF2CC"/>
            </a:solidFill>
          </p:spPr>
          <p:txBody>
            <a:bodyPr/>
            <a:lstStyle/>
            <a:p>
              <a:endParaRPr lang="zh-TW" altLang="en-US"/>
            </a:p>
          </p:txBody>
        </p:sp>
        <p:sp>
          <p:nvSpPr>
            <p:cNvPr id="58" name="Freeform 58"/>
            <p:cNvSpPr/>
            <p:nvPr/>
          </p:nvSpPr>
          <p:spPr>
            <a:xfrm>
              <a:off x="0" y="0"/>
              <a:ext cx="2047537" cy="841804"/>
            </a:xfrm>
            <a:custGeom>
              <a:avLst/>
              <a:gdLst/>
              <a:ahLst/>
              <a:cxnLst/>
              <a:rect l="l" t="t" r="r" b="b"/>
              <a:pathLst>
                <a:path w="2047537" h="841804">
                  <a:moveTo>
                    <a:pt x="0" y="111805"/>
                  </a:moveTo>
                  <a:cubicBezTo>
                    <a:pt x="0" y="49902"/>
                    <a:pt x="50972" y="0"/>
                    <a:pt x="113468" y="0"/>
                  </a:cubicBezTo>
                  <a:lnTo>
                    <a:pt x="1934069" y="0"/>
                  </a:lnTo>
                  <a:lnTo>
                    <a:pt x="1934069" y="11881"/>
                  </a:lnTo>
                  <a:lnTo>
                    <a:pt x="1934069" y="0"/>
                  </a:lnTo>
                  <a:cubicBezTo>
                    <a:pt x="1996566" y="0"/>
                    <a:pt x="2047537" y="49902"/>
                    <a:pt x="2047537" y="111805"/>
                  </a:cubicBezTo>
                  <a:lnTo>
                    <a:pt x="2035656" y="111805"/>
                  </a:lnTo>
                  <a:lnTo>
                    <a:pt x="2047537" y="111805"/>
                  </a:lnTo>
                  <a:lnTo>
                    <a:pt x="2047537" y="729999"/>
                  </a:lnTo>
                  <a:lnTo>
                    <a:pt x="2035656" y="729999"/>
                  </a:lnTo>
                  <a:lnTo>
                    <a:pt x="2047537" y="729999"/>
                  </a:lnTo>
                  <a:cubicBezTo>
                    <a:pt x="2047537" y="791901"/>
                    <a:pt x="1996566" y="841804"/>
                    <a:pt x="1934069" y="841804"/>
                  </a:cubicBezTo>
                  <a:lnTo>
                    <a:pt x="1934069" y="829922"/>
                  </a:lnTo>
                  <a:lnTo>
                    <a:pt x="1934069" y="841804"/>
                  </a:lnTo>
                  <a:lnTo>
                    <a:pt x="113468" y="841804"/>
                  </a:lnTo>
                  <a:lnTo>
                    <a:pt x="113468" y="829922"/>
                  </a:lnTo>
                  <a:lnTo>
                    <a:pt x="113468" y="841804"/>
                  </a:lnTo>
                  <a:cubicBezTo>
                    <a:pt x="50972" y="841804"/>
                    <a:pt x="0" y="791901"/>
                    <a:pt x="0" y="729999"/>
                  </a:cubicBezTo>
                  <a:lnTo>
                    <a:pt x="0" y="111805"/>
                  </a:lnTo>
                  <a:lnTo>
                    <a:pt x="11881" y="111805"/>
                  </a:lnTo>
                  <a:lnTo>
                    <a:pt x="0" y="111805"/>
                  </a:lnTo>
                  <a:moveTo>
                    <a:pt x="23763" y="111805"/>
                  </a:moveTo>
                  <a:lnTo>
                    <a:pt x="23763" y="729999"/>
                  </a:lnTo>
                  <a:lnTo>
                    <a:pt x="11881" y="729999"/>
                  </a:lnTo>
                  <a:lnTo>
                    <a:pt x="23763" y="729999"/>
                  </a:lnTo>
                  <a:cubicBezTo>
                    <a:pt x="23763" y="778475"/>
                    <a:pt x="63804" y="818041"/>
                    <a:pt x="113468" y="818041"/>
                  </a:cubicBezTo>
                  <a:lnTo>
                    <a:pt x="1934069" y="818041"/>
                  </a:lnTo>
                  <a:cubicBezTo>
                    <a:pt x="1983853" y="818041"/>
                    <a:pt x="2023774" y="778475"/>
                    <a:pt x="2023774" y="729999"/>
                  </a:cubicBezTo>
                  <a:lnTo>
                    <a:pt x="2023774" y="111805"/>
                  </a:lnTo>
                  <a:cubicBezTo>
                    <a:pt x="2023774" y="63328"/>
                    <a:pt x="1983734" y="23763"/>
                    <a:pt x="1934069" y="23763"/>
                  </a:cubicBezTo>
                  <a:lnTo>
                    <a:pt x="113468" y="23763"/>
                  </a:lnTo>
                  <a:lnTo>
                    <a:pt x="113468" y="11881"/>
                  </a:lnTo>
                  <a:lnTo>
                    <a:pt x="113468" y="23763"/>
                  </a:lnTo>
                  <a:cubicBezTo>
                    <a:pt x="63804" y="23763"/>
                    <a:pt x="23763" y="63328"/>
                    <a:pt x="23763" y="111805"/>
                  </a:cubicBezTo>
                  <a:close/>
                </a:path>
              </a:pathLst>
            </a:custGeom>
            <a:solidFill>
              <a:srgbClr val="595959"/>
            </a:solidFill>
          </p:spPr>
          <p:txBody>
            <a:bodyPr/>
            <a:lstStyle/>
            <a:p>
              <a:endParaRPr lang="zh-TW" altLang="en-US"/>
            </a:p>
          </p:txBody>
        </p:sp>
        <p:sp>
          <p:nvSpPr>
            <p:cNvPr id="59" name="TextBox 59"/>
            <p:cNvSpPr txBox="1"/>
            <p:nvPr/>
          </p:nvSpPr>
          <p:spPr>
            <a:xfrm>
              <a:off x="0" y="-9525"/>
              <a:ext cx="2047546" cy="851333"/>
            </a:xfrm>
            <a:prstGeom prst="rect">
              <a:avLst/>
            </a:prstGeom>
          </p:spPr>
          <p:txBody>
            <a:bodyPr lIns="50800" tIns="50800" rIns="50800" bIns="50800" rtlCol="0" anchor="ctr"/>
            <a:lstStyle/>
            <a:p>
              <a:pPr algn="ctr">
                <a:lnSpc>
                  <a:spcPts val="2879"/>
                </a:lnSpc>
              </a:pPr>
              <a:r>
                <a:rPr lang="en-US" sz="2400" dirty="0">
                  <a:solidFill>
                    <a:srgbClr val="1155CC"/>
                  </a:solidFill>
                  <a:latin typeface="Arimo"/>
                  <a:ea typeface="Arimo"/>
                  <a:cs typeface="Arimo"/>
                  <a:sym typeface="Arimo"/>
                </a:rPr>
                <a:t>Chunk</a:t>
              </a:r>
            </a:p>
          </p:txBody>
        </p:sp>
      </p:grpSp>
      <p:grpSp>
        <p:nvGrpSpPr>
          <p:cNvPr id="60" name="Group 60"/>
          <p:cNvGrpSpPr/>
          <p:nvPr/>
        </p:nvGrpSpPr>
        <p:grpSpPr>
          <a:xfrm>
            <a:off x="6774117" y="7314201"/>
            <a:ext cx="1766927" cy="674017"/>
            <a:chOff x="0" y="0"/>
            <a:chExt cx="2355903" cy="898690"/>
          </a:xfrm>
        </p:grpSpPr>
        <p:sp>
          <p:nvSpPr>
            <p:cNvPr id="61" name="Freeform 61"/>
            <p:cNvSpPr/>
            <p:nvPr/>
          </p:nvSpPr>
          <p:spPr>
            <a:xfrm>
              <a:off x="11881" y="11881"/>
              <a:ext cx="2332218" cy="874953"/>
            </a:xfrm>
            <a:custGeom>
              <a:avLst/>
              <a:gdLst/>
              <a:ahLst/>
              <a:cxnLst/>
              <a:rect l="l" t="t" r="r" b="b"/>
              <a:pathLst>
                <a:path w="2332218" h="874953">
                  <a:moveTo>
                    <a:pt x="0" y="437477"/>
                  </a:moveTo>
                  <a:cubicBezTo>
                    <a:pt x="0" y="195807"/>
                    <a:pt x="199134" y="0"/>
                    <a:pt x="444843" y="0"/>
                  </a:cubicBezTo>
                  <a:lnTo>
                    <a:pt x="1887375" y="0"/>
                  </a:lnTo>
                  <a:cubicBezTo>
                    <a:pt x="2133085" y="0"/>
                    <a:pt x="2332218" y="195807"/>
                    <a:pt x="2332218" y="437477"/>
                  </a:cubicBezTo>
                  <a:cubicBezTo>
                    <a:pt x="2332218" y="679146"/>
                    <a:pt x="2133084" y="874953"/>
                    <a:pt x="1887375" y="874953"/>
                  </a:cubicBezTo>
                  <a:lnTo>
                    <a:pt x="444843" y="874953"/>
                  </a:lnTo>
                  <a:cubicBezTo>
                    <a:pt x="199134" y="874953"/>
                    <a:pt x="0" y="679028"/>
                    <a:pt x="0" y="437477"/>
                  </a:cubicBezTo>
                  <a:close/>
                </a:path>
              </a:pathLst>
            </a:custGeom>
            <a:solidFill>
              <a:srgbClr val="D9D2E9"/>
            </a:solidFill>
          </p:spPr>
          <p:txBody>
            <a:bodyPr/>
            <a:lstStyle/>
            <a:p>
              <a:endParaRPr lang="zh-TW" altLang="en-US"/>
            </a:p>
          </p:txBody>
        </p:sp>
        <p:sp>
          <p:nvSpPr>
            <p:cNvPr id="62" name="Freeform 62"/>
            <p:cNvSpPr/>
            <p:nvPr/>
          </p:nvSpPr>
          <p:spPr>
            <a:xfrm>
              <a:off x="0" y="0"/>
              <a:ext cx="2355986" cy="898718"/>
            </a:xfrm>
            <a:custGeom>
              <a:avLst/>
              <a:gdLst/>
              <a:ahLst/>
              <a:cxnLst/>
              <a:rect l="l" t="t" r="r" b="b"/>
              <a:pathLst>
                <a:path w="2355986" h="898718">
                  <a:moveTo>
                    <a:pt x="0" y="449358"/>
                  </a:moveTo>
                  <a:cubicBezTo>
                    <a:pt x="0" y="201035"/>
                    <a:pt x="204599" y="0"/>
                    <a:pt x="456724" y="0"/>
                  </a:cubicBezTo>
                  <a:lnTo>
                    <a:pt x="1899256" y="0"/>
                  </a:lnTo>
                  <a:lnTo>
                    <a:pt x="1899256" y="11881"/>
                  </a:lnTo>
                  <a:lnTo>
                    <a:pt x="1899256" y="0"/>
                  </a:lnTo>
                  <a:lnTo>
                    <a:pt x="1899256" y="11881"/>
                  </a:lnTo>
                  <a:lnTo>
                    <a:pt x="1899256" y="0"/>
                  </a:lnTo>
                  <a:cubicBezTo>
                    <a:pt x="2151263" y="0"/>
                    <a:pt x="2355986" y="201035"/>
                    <a:pt x="2355986" y="449358"/>
                  </a:cubicBezTo>
                  <a:lnTo>
                    <a:pt x="2344099" y="449358"/>
                  </a:lnTo>
                  <a:lnTo>
                    <a:pt x="2355986" y="449358"/>
                  </a:lnTo>
                  <a:lnTo>
                    <a:pt x="2344099" y="449358"/>
                  </a:lnTo>
                  <a:lnTo>
                    <a:pt x="2355986" y="449358"/>
                  </a:lnTo>
                  <a:cubicBezTo>
                    <a:pt x="2355986" y="697681"/>
                    <a:pt x="2151381" y="898718"/>
                    <a:pt x="1899256" y="898718"/>
                  </a:cubicBezTo>
                  <a:lnTo>
                    <a:pt x="1899256" y="886834"/>
                  </a:lnTo>
                  <a:lnTo>
                    <a:pt x="1899256" y="898718"/>
                  </a:lnTo>
                  <a:lnTo>
                    <a:pt x="456724" y="898718"/>
                  </a:lnTo>
                  <a:lnTo>
                    <a:pt x="456724" y="886834"/>
                  </a:lnTo>
                  <a:lnTo>
                    <a:pt x="456724" y="898718"/>
                  </a:lnTo>
                  <a:cubicBezTo>
                    <a:pt x="204599" y="898718"/>
                    <a:pt x="0" y="697681"/>
                    <a:pt x="0" y="449358"/>
                  </a:cubicBezTo>
                  <a:cubicBezTo>
                    <a:pt x="0" y="442823"/>
                    <a:pt x="5347" y="437476"/>
                    <a:pt x="11881" y="437476"/>
                  </a:cubicBezTo>
                  <a:lnTo>
                    <a:pt x="11881" y="449358"/>
                  </a:lnTo>
                  <a:lnTo>
                    <a:pt x="0" y="449358"/>
                  </a:lnTo>
                  <a:moveTo>
                    <a:pt x="23763" y="449358"/>
                  </a:moveTo>
                  <a:cubicBezTo>
                    <a:pt x="23763" y="455893"/>
                    <a:pt x="18416" y="461239"/>
                    <a:pt x="11881" y="461239"/>
                  </a:cubicBezTo>
                  <a:lnTo>
                    <a:pt x="11881" y="449358"/>
                  </a:lnTo>
                  <a:lnTo>
                    <a:pt x="23763" y="449358"/>
                  </a:lnTo>
                  <a:cubicBezTo>
                    <a:pt x="23763" y="684255"/>
                    <a:pt x="217431" y="874953"/>
                    <a:pt x="456724" y="874953"/>
                  </a:cubicBezTo>
                  <a:lnTo>
                    <a:pt x="1899256" y="874953"/>
                  </a:lnTo>
                  <a:cubicBezTo>
                    <a:pt x="2138550" y="874953"/>
                    <a:pt x="2332218" y="684255"/>
                    <a:pt x="2332218" y="449358"/>
                  </a:cubicBezTo>
                  <a:cubicBezTo>
                    <a:pt x="2332218" y="214461"/>
                    <a:pt x="2138550" y="23763"/>
                    <a:pt x="1899256" y="23763"/>
                  </a:cubicBezTo>
                  <a:lnTo>
                    <a:pt x="456724" y="23763"/>
                  </a:lnTo>
                  <a:lnTo>
                    <a:pt x="456724" y="11881"/>
                  </a:lnTo>
                  <a:lnTo>
                    <a:pt x="456724" y="23763"/>
                  </a:lnTo>
                  <a:cubicBezTo>
                    <a:pt x="217431" y="23763"/>
                    <a:pt x="23763" y="214461"/>
                    <a:pt x="23763" y="449358"/>
                  </a:cubicBezTo>
                  <a:close/>
                </a:path>
              </a:pathLst>
            </a:custGeom>
            <a:solidFill>
              <a:srgbClr val="4285F4"/>
            </a:solidFill>
          </p:spPr>
          <p:txBody>
            <a:bodyPr/>
            <a:lstStyle/>
            <a:p>
              <a:endParaRPr lang="zh-TW" altLang="en-US"/>
            </a:p>
          </p:txBody>
        </p:sp>
        <p:sp>
          <p:nvSpPr>
            <p:cNvPr id="63" name="TextBox 63"/>
            <p:cNvSpPr txBox="1"/>
            <p:nvPr/>
          </p:nvSpPr>
          <p:spPr>
            <a:xfrm>
              <a:off x="0" y="-9525"/>
              <a:ext cx="2355903" cy="908215"/>
            </a:xfrm>
            <a:prstGeom prst="rect">
              <a:avLst/>
            </a:prstGeom>
          </p:spPr>
          <p:txBody>
            <a:bodyPr lIns="50800" tIns="50800" rIns="50800" bIns="50800" rtlCol="0" anchor="ctr"/>
            <a:lstStyle/>
            <a:p>
              <a:pPr algn="ctr">
                <a:lnSpc>
                  <a:spcPts val="2879"/>
                </a:lnSpc>
              </a:pPr>
              <a:r>
                <a:rPr lang="en-US" sz="2400">
                  <a:solidFill>
                    <a:srgbClr val="000000"/>
                  </a:solidFill>
                  <a:latin typeface="Arimo"/>
                  <a:ea typeface="Arimo"/>
                  <a:cs typeface="Arimo"/>
                  <a:sym typeface="Arimo"/>
                </a:rPr>
                <a:t>LLM</a:t>
              </a:r>
            </a:p>
          </p:txBody>
        </p:sp>
      </p:grpSp>
      <p:sp>
        <p:nvSpPr>
          <p:cNvPr id="64" name="AutoShape 64"/>
          <p:cNvSpPr/>
          <p:nvPr/>
        </p:nvSpPr>
        <p:spPr>
          <a:xfrm flipV="1">
            <a:off x="3985199" y="7445992"/>
            <a:ext cx="630936" cy="6899"/>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65" name="AutoShape 65"/>
          <p:cNvSpPr/>
          <p:nvPr/>
        </p:nvSpPr>
        <p:spPr>
          <a:xfrm flipV="1">
            <a:off x="6275887" y="7651209"/>
            <a:ext cx="498230" cy="168"/>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66" name="TextBox 66"/>
          <p:cNvSpPr txBox="1"/>
          <p:nvPr/>
        </p:nvSpPr>
        <p:spPr>
          <a:xfrm>
            <a:off x="8939288" y="6805191"/>
            <a:ext cx="7729067" cy="1276350"/>
          </a:xfrm>
          <a:prstGeom prst="rect">
            <a:avLst/>
          </a:prstGeom>
        </p:spPr>
        <p:txBody>
          <a:bodyPr lIns="0" tIns="0" rIns="0" bIns="0" rtlCol="0" anchor="t">
            <a:spAutoFit/>
          </a:bodyPr>
          <a:lstStyle/>
          <a:p>
            <a:pPr algn="l">
              <a:lnSpc>
                <a:spcPts val="3359"/>
              </a:lnSpc>
            </a:pPr>
            <a:r>
              <a:rPr lang="en-US" sz="2799">
                <a:solidFill>
                  <a:srgbClr val="4285F4"/>
                </a:solidFill>
                <a:latin typeface="Arimo"/>
                <a:ea typeface="Arimo"/>
                <a:cs typeface="Arimo"/>
                <a:sym typeface="Arimo"/>
              </a:rPr>
              <a:t>查詢</a:t>
            </a:r>
          </a:p>
          <a:p>
            <a:pPr marL="1031239" lvl="1" indent="-515620" algn="l">
              <a:lnSpc>
                <a:spcPts val="3359"/>
              </a:lnSpc>
              <a:buFont typeface="Arial"/>
              <a:buChar char="•"/>
            </a:pPr>
            <a:r>
              <a:rPr lang="en-US" sz="2799">
                <a:solidFill>
                  <a:srgbClr val="434343"/>
                </a:solidFill>
                <a:latin typeface="Arimo"/>
                <a:ea typeface="Arimo"/>
                <a:cs typeface="Arimo"/>
                <a:sym typeface="Arimo"/>
              </a:rPr>
              <a:t>從向量資料庫中尋找前 k 個最相似的區塊</a:t>
            </a:r>
          </a:p>
          <a:p>
            <a:pPr marL="1031239" lvl="1" indent="-515620" algn="l">
              <a:lnSpc>
                <a:spcPts val="3359"/>
              </a:lnSpc>
              <a:buFont typeface="Arial"/>
              <a:buChar char="•"/>
            </a:pPr>
            <a:r>
              <a:rPr lang="en-US" sz="2799">
                <a:solidFill>
                  <a:srgbClr val="434343"/>
                </a:solidFill>
                <a:latin typeface="Arimo"/>
                <a:ea typeface="Arimo"/>
                <a:cs typeface="Arimo"/>
                <a:sym typeface="Arimo"/>
              </a:rPr>
              <a:t>將前步驟的資料輸入LLM並產生綜合結果</a:t>
            </a:r>
          </a:p>
        </p:txBody>
      </p:sp>
      <p:sp>
        <p:nvSpPr>
          <p:cNvPr id="68" name="TextBox 68"/>
          <p:cNvSpPr txBox="1"/>
          <p:nvPr/>
        </p:nvSpPr>
        <p:spPr>
          <a:xfrm>
            <a:off x="2506898" y="9190597"/>
            <a:ext cx="2024229" cy="301301"/>
          </a:xfrm>
          <a:prstGeom prst="rect">
            <a:avLst/>
          </a:prstGeom>
        </p:spPr>
        <p:txBody>
          <a:bodyPr lIns="0" tIns="0" rIns="0" bIns="0" rtlCol="0" anchor="t">
            <a:spAutoFit/>
          </a:bodyPr>
          <a:lstStyle/>
          <a:p>
            <a:pPr algn="ctr">
              <a:lnSpc>
                <a:spcPts val="2275"/>
              </a:lnSpc>
            </a:pPr>
            <a:r>
              <a:rPr lang="en-US" sz="1895">
                <a:solidFill>
                  <a:srgbClr val="000000"/>
                </a:solidFill>
                <a:latin typeface="Arimo"/>
                <a:ea typeface="Arimo"/>
                <a:cs typeface="Arimo"/>
                <a:sym typeface="Arimo"/>
              </a:rPr>
              <a:t>Retrieval</a:t>
            </a:r>
          </a:p>
        </p:txBody>
      </p:sp>
      <p:sp>
        <p:nvSpPr>
          <p:cNvPr id="71" name="AutoShape 71"/>
          <p:cNvSpPr/>
          <p:nvPr/>
        </p:nvSpPr>
        <p:spPr>
          <a:xfrm>
            <a:off x="1221822" y="5992766"/>
            <a:ext cx="15844356" cy="17995"/>
          </a:xfrm>
          <a:prstGeom prst="line">
            <a:avLst/>
          </a:prstGeom>
          <a:ln w="9525" cap="rnd">
            <a:solidFill>
              <a:srgbClr val="BDC1C6"/>
            </a:solidFill>
            <a:prstDash val="solid"/>
            <a:headEnd type="none" w="sm" len="sm"/>
            <a:tailEnd type="none" w="sm" len="sm"/>
          </a:ln>
        </p:spPr>
        <p:txBody>
          <a:bodyPr/>
          <a:lstStyle/>
          <a:p>
            <a:endParaRPr lang="zh-TW" altLang="en-US"/>
          </a:p>
        </p:txBody>
      </p:sp>
      <p:grpSp>
        <p:nvGrpSpPr>
          <p:cNvPr id="72" name="Group 72"/>
          <p:cNvGrpSpPr/>
          <p:nvPr/>
        </p:nvGrpSpPr>
        <p:grpSpPr>
          <a:xfrm>
            <a:off x="3149608" y="3589441"/>
            <a:ext cx="1766927" cy="565119"/>
            <a:chOff x="0" y="0"/>
            <a:chExt cx="2355903" cy="753492"/>
          </a:xfrm>
        </p:grpSpPr>
        <p:sp>
          <p:nvSpPr>
            <p:cNvPr id="73" name="Freeform 73"/>
            <p:cNvSpPr/>
            <p:nvPr/>
          </p:nvSpPr>
          <p:spPr>
            <a:xfrm>
              <a:off x="11881" y="11881"/>
              <a:ext cx="2332218" cy="729761"/>
            </a:xfrm>
            <a:custGeom>
              <a:avLst/>
              <a:gdLst/>
              <a:ahLst/>
              <a:cxnLst/>
              <a:rect l="l" t="t" r="r" b="b"/>
              <a:pathLst>
                <a:path w="2332218" h="729761">
                  <a:moveTo>
                    <a:pt x="0" y="89112"/>
                  </a:moveTo>
                  <a:cubicBezTo>
                    <a:pt x="0" y="39922"/>
                    <a:pt x="40754" y="0"/>
                    <a:pt x="91132" y="0"/>
                  </a:cubicBezTo>
                  <a:lnTo>
                    <a:pt x="2241087" y="0"/>
                  </a:lnTo>
                  <a:cubicBezTo>
                    <a:pt x="2291346" y="0"/>
                    <a:pt x="2332218" y="39922"/>
                    <a:pt x="2332218" y="89112"/>
                  </a:cubicBezTo>
                  <a:lnTo>
                    <a:pt x="2332218" y="640650"/>
                  </a:lnTo>
                  <a:cubicBezTo>
                    <a:pt x="2332218" y="689840"/>
                    <a:pt x="2291465" y="729762"/>
                    <a:pt x="2241087" y="729762"/>
                  </a:cubicBezTo>
                  <a:lnTo>
                    <a:pt x="91132" y="729762"/>
                  </a:lnTo>
                  <a:cubicBezTo>
                    <a:pt x="40754" y="729762"/>
                    <a:pt x="0" y="689840"/>
                    <a:pt x="0" y="640650"/>
                  </a:cubicBezTo>
                  <a:close/>
                </a:path>
              </a:pathLst>
            </a:custGeom>
            <a:solidFill>
              <a:srgbClr val="FFF2CC"/>
            </a:solidFill>
          </p:spPr>
          <p:txBody>
            <a:bodyPr/>
            <a:lstStyle/>
            <a:p>
              <a:endParaRPr lang="zh-TW" altLang="en-US"/>
            </a:p>
          </p:txBody>
        </p:sp>
        <p:sp>
          <p:nvSpPr>
            <p:cNvPr id="74" name="Freeform 74"/>
            <p:cNvSpPr/>
            <p:nvPr/>
          </p:nvSpPr>
          <p:spPr>
            <a:xfrm>
              <a:off x="0" y="0"/>
              <a:ext cx="2355986" cy="753526"/>
            </a:xfrm>
            <a:custGeom>
              <a:avLst/>
              <a:gdLst/>
              <a:ahLst/>
              <a:cxnLst/>
              <a:rect l="l" t="t" r="r" b="b"/>
              <a:pathLst>
                <a:path w="2355986" h="753526">
                  <a:moveTo>
                    <a:pt x="0" y="100993"/>
                  </a:moveTo>
                  <a:cubicBezTo>
                    <a:pt x="0" y="45031"/>
                    <a:pt x="46338" y="0"/>
                    <a:pt x="103013" y="0"/>
                  </a:cubicBezTo>
                  <a:lnTo>
                    <a:pt x="2252968" y="0"/>
                  </a:lnTo>
                  <a:lnTo>
                    <a:pt x="2252968" y="11881"/>
                  </a:lnTo>
                  <a:lnTo>
                    <a:pt x="2252968" y="0"/>
                  </a:lnTo>
                  <a:cubicBezTo>
                    <a:pt x="2309643" y="0"/>
                    <a:pt x="2355986" y="45031"/>
                    <a:pt x="2355986" y="100993"/>
                  </a:cubicBezTo>
                  <a:lnTo>
                    <a:pt x="2344099" y="100993"/>
                  </a:lnTo>
                  <a:lnTo>
                    <a:pt x="2355986" y="100993"/>
                  </a:lnTo>
                  <a:lnTo>
                    <a:pt x="2355986" y="652531"/>
                  </a:lnTo>
                  <a:lnTo>
                    <a:pt x="2344099" y="652531"/>
                  </a:lnTo>
                  <a:lnTo>
                    <a:pt x="2355986" y="652531"/>
                  </a:lnTo>
                  <a:cubicBezTo>
                    <a:pt x="2355986" y="708612"/>
                    <a:pt x="2309643" y="753526"/>
                    <a:pt x="2252968" y="753526"/>
                  </a:cubicBezTo>
                  <a:lnTo>
                    <a:pt x="2252968" y="741643"/>
                  </a:lnTo>
                  <a:lnTo>
                    <a:pt x="2252968" y="753526"/>
                  </a:lnTo>
                  <a:lnTo>
                    <a:pt x="103013" y="753526"/>
                  </a:lnTo>
                  <a:lnTo>
                    <a:pt x="103013" y="741643"/>
                  </a:lnTo>
                  <a:lnTo>
                    <a:pt x="103013" y="753526"/>
                  </a:lnTo>
                  <a:cubicBezTo>
                    <a:pt x="46338" y="753526"/>
                    <a:pt x="0" y="708493"/>
                    <a:pt x="0" y="652531"/>
                  </a:cubicBezTo>
                  <a:lnTo>
                    <a:pt x="0" y="100993"/>
                  </a:lnTo>
                  <a:lnTo>
                    <a:pt x="11881" y="100993"/>
                  </a:lnTo>
                  <a:lnTo>
                    <a:pt x="0" y="100993"/>
                  </a:lnTo>
                  <a:moveTo>
                    <a:pt x="23763" y="100993"/>
                  </a:moveTo>
                  <a:lnTo>
                    <a:pt x="23763" y="652531"/>
                  </a:lnTo>
                  <a:lnTo>
                    <a:pt x="11881" y="652531"/>
                  </a:lnTo>
                  <a:lnTo>
                    <a:pt x="23763" y="652531"/>
                  </a:lnTo>
                  <a:cubicBezTo>
                    <a:pt x="23763" y="694948"/>
                    <a:pt x="58932" y="729761"/>
                    <a:pt x="103013" y="729761"/>
                  </a:cubicBezTo>
                  <a:lnTo>
                    <a:pt x="2252968" y="729761"/>
                  </a:lnTo>
                  <a:cubicBezTo>
                    <a:pt x="2296930" y="729761"/>
                    <a:pt x="2332218" y="694948"/>
                    <a:pt x="2332218" y="652531"/>
                  </a:cubicBezTo>
                  <a:lnTo>
                    <a:pt x="2332218" y="100993"/>
                  </a:lnTo>
                  <a:cubicBezTo>
                    <a:pt x="2332218" y="58576"/>
                    <a:pt x="2297049" y="23763"/>
                    <a:pt x="2252968" y="23763"/>
                  </a:cubicBezTo>
                  <a:lnTo>
                    <a:pt x="103013" y="23763"/>
                  </a:lnTo>
                  <a:lnTo>
                    <a:pt x="103013" y="11881"/>
                  </a:lnTo>
                  <a:lnTo>
                    <a:pt x="103013" y="23763"/>
                  </a:lnTo>
                  <a:cubicBezTo>
                    <a:pt x="58932" y="23763"/>
                    <a:pt x="23763" y="58576"/>
                    <a:pt x="23763" y="100993"/>
                  </a:cubicBezTo>
                  <a:close/>
                </a:path>
              </a:pathLst>
            </a:custGeom>
            <a:solidFill>
              <a:srgbClr val="595959"/>
            </a:solidFill>
          </p:spPr>
          <p:txBody>
            <a:bodyPr/>
            <a:lstStyle/>
            <a:p>
              <a:endParaRPr lang="zh-TW" altLang="en-US"/>
            </a:p>
          </p:txBody>
        </p:sp>
        <p:sp>
          <p:nvSpPr>
            <p:cNvPr id="75" name="TextBox 75"/>
            <p:cNvSpPr txBox="1"/>
            <p:nvPr/>
          </p:nvSpPr>
          <p:spPr>
            <a:xfrm>
              <a:off x="0" y="-9525"/>
              <a:ext cx="2355903" cy="763017"/>
            </a:xfrm>
            <a:prstGeom prst="rect">
              <a:avLst/>
            </a:prstGeom>
          </p:spPr>
          <p:txBody>
            <a:bodyPr lIns="50800" tIns="50800" rIns="50800" bIns="50800" rtlCol="0" anchor="ctr"/>
            <a:lstStyle/>
            <a:p>
              <a:pPr algn="ctr">
                <a:lnSpc>
                  <a:spcPts val="2879"/>
                </a:lnSpc>
              </a:pPr>
              <a:r>
                <a:rPr lang="en-US" sz="2400">
                  <a:solidFill>
                    <a:srgbClr val="1155CC"/>
                  </a:solidFill>
                  <a:latin typeface="Arimo"/>
                  <a:ea typeface="Arimo"/>
                  <a:cs typeface="Arimo"/>
                  <a:sym typeface="Arimo"/>
                </a:rPr>
                <a:t>Chunk</a:t>
              </a:r>
            </a:p>
          </p:txBody>
        </p:sp>
      </p:grpSp>
      <p:sp>
        <p:nvSpPr>
          <p:cNvPr id="76" name="AutoShape 76"/>
          <p:cNvSpPr/>
          <p:nvPr/>
        </p:nvSpPr>
        <p:spPr>
          <a:xfrm>
            <a:off x="4907683" y="3872001"/>
            <a:ext cx="1032758" cy="291301"/>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77" name="流程圖: 磁碟 76">
            <a:extLst>
              <a:ext uri="{FF2B5EF4-FFF2-40B4-BE49-F238E27FC236}">
                <a16:creationId xmlns:a16="http://schemas.microsoft.com/office/drawing/2014/main" id="{DB049C68-E3EE-B6AF-1417-3E963FE23850}"/>
              </a:ext>
            </a:extLst>
          </p:cNvPr>
          <p:cNvSpPr/>
          <p:nvPr/>
        </p:nvSpPr>
        <p:spPr>
          <a:xfrm>
            <a:off x="1574535" y="6227851"/>
            <a:ext cx="2396904" cy="2348020"/>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Vector Database</a:t>
            </a:r>
          </a:p>
        </p:txBody>
      </p:sp>
      <p:sp>
        <p:nvSpPr>
          <p:cNvPr id="78" name="流程圖: 磁碟 77">
            <a:extLst>
              <a:ext uri="{FF2B5EF4-FFF2-40B4-BE49-F238E27FC236}">
                <a16:creationId xmlns:a16="http://schemas.microsoft.com/office/drawing/2014/main" id="{AE3ACBF1-448B-396D-826F-2EE85468C190}"/>
              </a:ext>
            </a:extLst>
          </p:cNvPr>
          <p:cNvSpPr/>
          <p:nvPr/>
        </p:nvSpPr>
        <p:spPr>
          <a:xfrm>
            <a:off x="5951439" y="2947750"/>
            <a:ext cx="2396904" cy="2348020"/>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Vector Database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914400" y="2600500"/>
            <a:ext cx="16178775" cy="4685538"/>
          </a:xfrm>
          <a:prstGeom prst="rect">
            <a:avLst/>
          </a:prstGeom>
        </p:spPr>
        <p:txBody>
          <a:bodyPr lIns="0" tIns="0" rIns="0" bIns="0" rtlCol="0" anchor="t">
            <a:spAutoFit/>
          </a:bodyPr>
          <a:lstStyle/>
          <a:p>
            <a:pPr algn="l">
              <a:lnSpc>
                <a:spcPts val="11519"/>
              </a:lnSpc>
            </a:pPr>
            <a:r>
              <a:rPr lang="en-US" sz="12000" b="1">
                <a:solidFill>
                  <a:srgbClr val="202124"/>
                </a:solidFill>
                <a:latin typeface="Arimo Bold"/>
                <a:ea typeface="Arimo Bold"/>
                <a:cs typeface="Arimo Bold"/>
                <a:sym typeface="Arimo Bold"/>
              </a:rPr>
              <a:t>03</a:t>
            </a:r>
          </a:p>
          <a:p>
            <a:pPr algn="l">
              <a:lnSpc>
                <a:spcPts val="11519"/>
              </a:lnSpc>
            </a:pPr>
            <a:r>
              <a:rPr lang="en-US" sz="12000" b="1">
                <a:solidFill>
                  <a:srgbClr val="202124"/>
                </a:solidFill>
                <a:latin typeface="Arimo Bold"/>
                <a:ea typeface="Arimo Bold"/>
                <a:cs typeface="Arimo Bold"/>
                <a:sym typeface="Arimo Bold"/>
              </a:rPr>
              <a:t>使用 Vertex AI Gemini API實踐RAG技術</a:t>
            </a:r>
          </a:p>
          <a:p>
            <a:pPr algn="l">
              <a:lnSpc>
                <a:spcPts val="2351"/>
              </a:lnSpc>
            </a:pPr>
            <a:endParaRPr lang="en-US" sz="12000" b="1">
              <a:solidFill>
                <a:srgbClr val="202124"/>
              </a:solidFill>
              <a:latin typeface="Arimo Bold"/>
              <a:ea typeface="Arimo Bold"/>
              <a:cs typeface="Arimo Bold"/>
              <a:sym typeface="Arimo Bold"/>
            </a:endParaRPr>
          </a:p>
        </p:txBody>
      </p:sp>
      <p:sp>
        <p:nvSpPr>
          <p:cNvPr id="6" name="Freeform 6"/>
          <p:cNvSpPr/>
          <p:nvPr/>
        </p:nvSpPr>
        <p:spPr>
          <a:xfrm>
            <a:off x="914400" y="914378"/>
            <a:ext cx="16276254" cy="190500"/>
          </a:xfrm>
          <a:custGeom>
            <a:avLst/>
            <a:gdLst/>
            <a:ahLst/>
            <a:cxnLst/>
            <a:rect l="l" t="t" r="r" b="b"/>
            <a:pathLst>
              <a:path w="16276254" h="190500">
                <a:moveTo>
                  <a:pt x="0" y="0"/>
                </a:moveTo>
                <a:lnTo>
                  <a:pt x="16276254" y="0"/>
                </a:lnTo>
                <a:lnTo>
                  <a:pt x="16276254" y="190500"/>
                </a:lnTo>
                <a:lnTo>
                  <a:pt x="0" y="190500"/>
                </a:lnTo>
                <a:lnTo>
                  <a:pt x="0" y="0"/>
                </a:lnTo>
                <a:close/>
              </a:path>
            </a:pathLst>
          </a:custGeom>
          <a:blipFill>
            <a:blip r:embed="rId3"/>
            <a:stretch>
              <a:fillRect t="-121046" b="-121046"/>
            </a:stretch>
          </a:blipFill>
        </p:spPr>
        <p:txBody>
          <a:bodyPr/>
          <a:lstStyle/>
          <a:p>
            <a:endParaRPr lang="zh-TW" altLang="en-US"/>
          </a:p>
        </p:txBody>
      </p:sp>
      <p:grpSp>
        <p:nvGrpSpPr>
          <p:cNvPr id="14" name="Group 5">
            <a:extLst>
              <a:ext uri="{FF2B5EF4-FFF2-40B4-BE49-F238E27FC236}">
                <a16:creationId xmlns:a16="http://schemas.microsoft.com/office/drawing/2014/main" id="{FC409A22-C50C-30CD-F514-98F462A0D7EC}"/>
              </a:ext>
            </a:extLst>
          </p:cNvPr>
          <p:cNvGrpSpPr/>
          <p:nvPr/>
        </p:nvGrpSpPr>
        <p:grpSpPr>
          <a:xfrm>
            <a:off x="14173200" y="9182100"/>
            <a:ext cx="3975325" cy="975736"/>
            <a:chOff x="0" y="0"/>
            <a:chExt cx="5300433" cy="1300981"/>
          </a:xfrm>
        </p:grpSpPr>
        <p:grpSp>
          <p:nvGrpSpPr>
            <p:cNvPr id="15" name="Group 6">
              <a:extLst>
                <a:ext uri="{FF2B5EF4-FFF2-40B4-BE49-F238E27FC236}">
                  <a16:creationId xmlns:a16="http://schemas.microsoft.com/office/drawing/2014/main" id="{AB1C21F0-BA48-2C1F-2C9A-F28C9286D805}"/>
                </a:ext>
              </a:extLst>
            </p:cNvPr>
            <p:cNvGrpSpPr/>
            <p:nvPr/>
          </p:nvGrpSpPr>
          <p:grpSpPr>
            <a:xfrm>
              <a:off x="0" y="0"/>
              <a:ext cx="5300433" cy="1300981"/>
              <a:chOff x="0" y="0"/>
              <a:chExt cx="1415854" cy="347519"/>
            </a:xfrm>
          </p:grpSpPr>
          <p:sp>
            <p:nvSpPr>
              <p:cNvPr id="19" name="Freeform 7">
                <a:extLst>
                  <a:ext uri="{FF2B5EF4-FFF2-40B4-BE49-F238E27FC236}">
                    <a16:creationId xmlns:a16="http://schemas.microsoft.com/office/drawing/2014/main" id="{8FF77180-7593-79E0-67E2-FFA2ED806A36}"/>
                  </a:ext>
                </a:extLst>
              </p:cNvPr>
              <p:cNvSpPr/>
              <p:nvPr/>
            </p:nvSpPr>
            <p:spPr>
              <a:xfrm>
                <a:off x="0" y="0"/>
                <a:ext cx="1415854" cy="347519"/>
              </a:xfrm>
              <a:custGeom>
                <a:avLst/>
                <a:gdLst/>
                <a:ahLst/>
                <a:cxnLst/>
                <a:rect l="l" t="t" r="r" b="b"/>
                <a:pathLst>
                  <a:path w="1415854" h="347519">
                    <a:moveTo>
                      <a:pt x="149937" y="0"/>
                    </a:moveTo>
                    <a:lnTo>
                      <a:pt x="1265917" y="0"/>
                    </a:lnTo>
                    <a:cubicBezTo>
                      <a:pt x="1348725" y="0"/>
                      <a:pt x="1415854" y="67129"/>
                      <a:pt x="1415854" y="149937"/>
                    </a:cubicBezTo>
                    <a:lnTo>
                      <a:pt x="1415854" y="197581"/>
                    </a:lnTo>
                    <a:cubicBezTo>
                      <a:pt x="1415854" y="237347"/>
                      <a:pt x="1400057" y="275484"/>
                      <a:pt x="1371939" y="303603"/>
                    </a:cubicBezTo>
                    <a:cubicBezTo>
                      <a:pt x="1343820" y="331722"/>
                      <a:pt x="1305683" y="347519"/>
                      <a:pt x="1265917" y="347519"/>
                    </a:cubicBezTo>
                    <a:lnTo>
                      <a:pt x="149937" y="347519"/>
                    </a:lnTo>
                    <a:cubicBezTo>
                      <a:pt x="110171" y="347519"/>
                      <a:pt x="72034" y="331722"/>
                      <a:pt x="43916" y="303603"/>
                    </a:cubicBezTo>
                    <a:cubicBezTo>
                      <a:pt x="15797" y="275484"/>
                      <a:pt x="0" y="237347"/>
                      <a:pt x="0" y="197581"/>
                    </a:cubicBezTo>
                    <a:lnTo>
                      <a:pt x="0" y="149937"/>
                    </a:lnTo>
                    <a:cubicBezTo>
                      <a:pt x="0" y="67129"/>
                      <a:pt x="67129" y="0"/>
                      <a:pt x="149937" y="0"/>
                    </a:cubicBezTo>
                    <a:close/>
                  </a:path>
                </a:pathLst>
              </a:custGeom>
              <a:solidFill>
                <a:srgbClr val="000000">
                  <a:alpha val="80000"/>
                </a:srgbClr>
              </a:solidFill>
            </p:spPr>
            <p:txBody>
              <a:bodyPr/>
              <a:lstStyle/>
              <a:p>
                <a:endParaRPr lang="zh-TW" altLang="en-US"/>
              </a:p>
            </p:txBody>
          </p:sp>
          <p:sp>
            <p:nvSpPr>
              <p:cNvPr id="20" name="TextBox 8">
                <a:extLst>
                  <a:ext uri="{FF2B5EF4-FFF2-40B4-BE49-F238E27FC236}">
                    <a16:creationId xmlns:a16="http://schemas.microsoft.com/office/drawing/2014/main" id="{81C3913A-9296-DCD1-F96C-EFCF2FE9CD45}"/>
                  </a:ext>
                </a:extLst>
              </p:cNvPr>
              <p:cNvSpPr txBox="1"/>
              <p:nvPr/>
            </p:nvSpPr>
            <p:spPr>
              <a:xfrm>
                <a:off x="0" y="-57150"/>
                <a:ext cx="1415854" cy="404669"/>
              </a:xfrm>
              <a:prstGeom prst="rect">
                <a:avLst/>
              </a:prstGeom>
            </p:spPr>
            <p:txBody>
              <a:bodyPr lIns="50800" tIns="50800" rIns="50800" bIns="50800" rtlCol="0" anchor="ctr"/>
              <a:lstStyle/>
              <a:p>
                <a:pPr algn="ctr">
                  <a:lnSpc>
                    <a:spcPts val="3920"/>
                  </a:lnSpc>
                </a:pPr>
                <a:endParaRPr/>
              </a:p>
            </p:txBody>
          </p:sp>
        </p:grpSp>
        <p:sp>
          <p:nvSpPr>
            <p:cNvPr id="16" name="Freeform 9">
              <a:extLst>
                <a:ext uri="{FF2B5EF4-FFF2-40B4-BE49-F238E27FC236}">
                  <a16:creationId xmlns:a16="http://schemas.microsoft.com/office/drawing/2014/main" id="{C5F1D7FE-42FF-BDCC-74A4-75DC77E1E96A}"/>
                </a:ext>
              </a:extLst>
            </p:cNvPr>
            <p:cNvSpPr/>
            <p:nvPr/>
          </p:nvSpPr>
          <p:spPr>
            <a:xfrm>
              <a:off x="1997141" y="36318"/>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7" name="TextBox 10">
              <a:extLst>
                <a:ext uri="{FF2B5EF4-FFF2-40B4-BE49-F238E27FC236}">
                  <a16:creationId xmlns:a16="http://schemas.microsoft.com/office/drawing/2014/main" id="{EA2B88EB-1076-7875-502A-09012776975E}"/>
                </a:ext>
              </a:extLst>
            </p:cNvPr>
            <p:cNvSpPr txBox="1"/>
            <p:nvPr/>
          </p:nvSpPr>
          <p:spPr>
            <a:xfrm>
              <a:off x="430548" y="1003154"/>
              <a:ext cx="4439336" cy="271401"/>
            </a:xfrm>
            <a:prstGeom prst="rect">
              <a:avLst/>
            </a:prstGeom>
          </p:spPr>
          <p:txBody>
            <a:bodyPr lIns="0" tIns="0" rIns="0" bIns="0" rtlCol="0" anchor="t">
              <a:spAutoFit/>
            </a:bodyPr>
            <a:lstStyle/>
            <a:p>
              <a:pPr algn="ctr">
                <a:lnSpc>
                  <a:spcPts val="1683"/>
                </a:lnSpc>
              </a:pPr>
              <a:r>
                <a:rPr lang="en-US" sz="1202" b="1">
                  <a:solidFill>
                    <a:srgbClr val="FFFFFF"/>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8" name="TextBox 11">
              <a:extLst>
                <a:ext uri="{FF2B5EF4-FFF2-40B4-BE49-F238E27FC236}">
                  <a16:creationId xmlns:a16="http://schemas.microsoft.com/office/drawing/2014/main" id="{39CEB8FE-5277-5BA4-172F-6FDDC7017BEE}"/>
                </a:ext>
              </a:extLst>
            </p:cNvPr>
            <p:cNvSpPr txBox="1"/>
            <p:nvPr/>
          </p:nvSpPr>
          <p:spPr>
            <a:xfrm>
              <a:off x="430548" y="651469"/>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21" name="文字方塊 20">
            <a:extLst>
              <a:ext uri="{FF2B5EF4-FFF2-40B4-BE49-F238E27FC236}">
                <a16:creationId xmlns:a16="http://schemas.microsoft.com/office/drawing/2014/main" id="{36B35F22-523F-EC2D-0AFF-B7CB7F40F3FD}"/>
              </a:ext>
            </a:extLst>
          </p:cNvPr>
          <p:cNvSpPr txBox="1"/>
          <p:nvPr/>
        </p:nvSpPr>
        <p:spPr>
          <a:xfrm>
            <a:off x="3634008" y="8574619"/>
            <a:ext cx="5715000" cy="523220"/>
          </a:xfrm>
          <a:prstGeom prst="rect">
            <a:avLst/>
          </a:prstGeom>
          <a:noFill/>
        </p:spPr>
        <p:txBody>
          <a:bodyPr wrap="square" rtlCol="0">
            <a:spAutoFit/>
          </a:bodyPr>
          <a:lstStyle/>
          <a:p>
            <a:r>
              <a:rPr lang="en-US" altLang="zh-TW" sz="2800" dirty="0">
                <a:hlinkClick r:id="rId5"/>
              </a:rPr>
              <a:t>https://nsysugdsc.pse.is/RAG_Source</a:t>
            </a:r>
            <a:endParaRPr lang="zh-TW" altLang="en-US" sz="2800" dirty="0"/>
          </a:p>
        </p:txBody>
      </p:sp>
      <p:pic>
        <p:nvPicPr>
          <p:cNvPr id="23" name="圖片 22" descr="一張含有 樣式, 像素, 設計 的圖片&#10;&#10;自動產生的描述">
            <a:extLst>
              <a:ext uri="{FF2B5EF4-FFF2-40B4-BE49-F238E27FC236}">
                <a16:creationId xmlns:a16="http://schemas.microsoft.com/office/drawing/2014/main" id="{F75D7986-C9E6-DE85-1ABF-4928BF7BF5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800" y="7522373"/>
            <a:ext cx="2536728" cy="253672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400" y="1033725"/>
            <a:ext cx="9558375" cy="6567525"/>
          </a:xfrm>
          <a:prstGeom prst="rect">
            <a:avLst/>
          </a:prstGeom>
        </p:spPr>
        <p:txBody>
          <a:bodyPr lIns="0" tIns="0" rIns="0" bIns="0" rtlCol="0" anchor="t">
            <a:spAutoFit/>
          </a:bodyPr>
          <a:lstStyle/>
          <a:p>
            <a:pPr algn="l">
              <a:lnSpc>
                <a:spcPts val="11664"/>
              </a:lnSpc>
            </a:pPr>
            <a:r>
              <a:rPr lang="en-US" sz="12000" b="1">
                <a:solidFill>
                  <a:srgbClr val="202124"/>
                </a:solidFill>
                <a:latin typeface="Arimo Bold"/>
                <a:ea typeface="Arimo Bold"/>
                <a:cs typeface="Arimo Bold"/>
                <a:sym typeface="Arimo Bold"/>
              </a:rPr>
              <a:t>Thank you</a:t>
            </a:r>
          </a:p>
        </p:txBody>
      </p:sp>
      <p:sp>
        <p:nvSpPr>
          <p:cNvPr id="3" name="Freeform 3"/>
          <p:cNvSpPr/>
          <p:nvPr/>
        </p:nvSpPr>
        <p:spPr>
          <a:xfrm>
            <a:off x="9762502" y="3500400"/>
            <a:ext cx="8525496" cy="6786604"/>
          </a:xfrm>
          <a:custGeom>
            <a:avLst/>
            <a:gdLst/>
            <a:ahLst/>
            <a:cxnLst/>
            <a:rect l="l" t="t" r="r" b="b"/>
            <a:pathLst>
              <a:path w="8525496" h="6786604">
                <a:moveTo>
                  <a:pt x="0" y="0"/>
                </a:moveTo>
                <a:lnTo>
                  <a:pt x="8525496" y="0"/>
                </a:lnTo>
                <a:lnTo>
                  <a:pt x="8525496" y="6786604"/>
                </a:lnTo>
                <a:lnTo>
                  <a:pt x="0" y="6786604"/>
                </a:lnTo>
                <a:lnTo>
                  <a:pt x="0" y="0"/>
                </a:lnTo>
                <a:close/>
              </a:path>
            </a:pathLst>
          </a:custGeom>
          <a:blipFill>
            <a:blip r:embed="rId3"/>
            <a:stretch>
              <a:fillRect r="-30778" b="-32119"/>
            </a:stretch>
          </a:blipFill>
        </p:spPr>
        <p:txBody>
          <a:bodyPr/>
          <a:lstStyle/>
          <a:p>
            <a:endParaRPr lang="zh-TW" altLang="en-US"/>
          </a:p>
        </p:txBody>
      </p:sp>
      <p:sp>
        <p:nvSpPr>
          <p:cNvPr id="4" name="Freeform 4"/>
          <p:cNvSpPr/>
          <p:nvPr/>
        </p:nvSpPr>
        <p:spPr>
          <a:xfrm>
            <a:off x="914400" y="8978410"/>
            <a:ext cx="3173436" cy="549000"/>
          </a:xfrm>
          <a:custGeom>
            <a:avLst/>
            <a:gdLst/>
            <a:ahLst/>
            <a:cxnLst/>
            <a:rect l="l" t="t" r="r" b="b"/>
            <a:pathLst>
              <a:path w="3173436" h="549000">
                <a:moveTo>
                  <a:pt x="0" y="0"/>
                </a:moveTo>
                <a:lnTo>
                  <a:pt x="3173436" y="0"/>
                </a:lnTo>
                <a:lnTo>
                  <a:pt x="3173436" y="549000"/>
                </a:lnTo>
                <a:lnTo>
                  <a:pt x="0" y="549000"/>
                </a:lnTo>
                <a:lnTo>
                  <a:pt x="0" y="0"/>
                </a:lnTo>
                <a:close/>
              </a:path>
            </a:pathLst>
          </a:custGeom>
          <a:blipFill>
            <a:blip r:embed="rId4"/>
            <a:stretch>
              <a:fillRect/>
            </a:stretch>
          </a:blipFill>
        </p:spPr>
        <p:txBody>
          <a:bodyPr/>
          <a:lstStyle/>
          <a:p>
            <a:endParaRPr lang="zh-TW"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400" y="2267125"/>
            <a:ext cx="16178775" cy="4369689"/>
          </a:xfrm>
          <a:prstGeom prst="rect">
            <a:avLst/>
          </a:prstGeom>
        </p:spPr>
        <p:txBody>
          <a:bodyPr lIns="0" tIns="0" rIns="0" bIns="0" rtlCol="0" anchor="t">
            <a:spAutoFit/>
          </a:bodyPr>
          <a:lstStyle/>
          <a:p>
            <a:pPr algn="l">
              <a:lnSpc>
                <a:spcPts val="15000"/>
              </a:lnSpc>
            </a:pPr>
            <a:r>
              <a:rPr lang="en-US" sz="12000" b="1">
                <a:solidFill>
                  <a:srgbClr val="202124"/>
                </a:solidFill>
                <a:latin typeface="Arimo Bold"/>
                <a:ea typeface="Arimo Bold"/>
                <a:cs typeface="Arimo Bold"/>
                <a:sym typeface="Arimo Bold"/>
              </a:rPr>
              <a:t>01</a:t>
            </a:r>
          </a:p>
          <a:p>
            <a:pPr algn="l">
              <a:lnSpc>
                <a:spcPts val="15000"/>
              </a:lnSpc>
            </a:pPr>
            <a:r>
              <a:rPr lang="en-US" sz="12000" b="1">
                <a:solidFill>
                  <a:srgbClr val="202124"/>
                </a:solidFill>
                <a:latin typeface="Arimo Bold"/>
                <a:ea typeface="Arimo Bold"/>
                <a:cs typeface="Arimo Bold"/>
                <a:sym typeface="Arimo Bold"/>
              </a:rPr>
              <a:t>甚麼是 RAG?</a:t>
            </a:r>
          </a:p>
          <a:p>
            <a:pPr algn="l">
              <a:lnSpc>
                <a:spcPts val="3456"/>
              </a:lnSpc>
            </a:pPr>
            <a:r>
              <a:rPr lang="en-US" sz="3600" b="1">
                <a:solidFill>
                  <a:srgbClr val="4285F4"/>
                </a:solidFill>
                <a:latin typeface="Arimo Bold"/>
                <a:ea typeface="Arimo Bold"/>
                <a:cs typeface="Arimo Bold"/>
                <a:sym typeface="Arimo Bold"/>
              </a:rPr>
              <a:t>What's RAG?</a:t>
            </a:r>
          </a:p>
        </p:txBody>
      </p:sp>
      <p:sp>
        <p:nvSpPr>
          <p:cNvPr id="3" name="Freeform 3"/>
          <p:cNvSpPr/>
          <p:nvPr/>
        </p:nvSpPr>
        <p:spPr>
          <a:xfrm>
            <a:off x="914400" y="914378"/>
            <a:ext cx="16276254" cy="190500"/>
          </a:xfrm>
          <a:custGeom>
            <a:avLst/>
            <a:gdLst/>
            <a:ahLst/>
            <a:cxnLst/>
            <a:rect l="l" t="t" r="r" b="b"/>
            <a:pathLst>
              <a:path w="16276254" h="190500">
                <a:moveTo>
                  <a:pt x="0" y="0"/>
                </a:moveTo>
                <a:lnTo>
                  <a:pt x="16276254" y="0"/>
                </a:lnTo>
                <a:lnTo>
                  <a:pt x="16276254" y="190500"/>
                </a:lnTo>
                <a:lnTo>
                  <a:pt x="0" y="190500"/>
                </a:lnTo>
                <a:lnTo>
                  <a:pt x="0" y="0"/>
                </a:lnTo>
                <a:close/>
              </a:path>
            </a:pathLst>
          </a:custGeom>
          <a:blipFill>
            <a:blip r:embed="rId3"/>
            <a:stretch>
              <a:fillRect t="-121046" b="-121046"/>
            </a:stretch>
          </a:blipFill>
        </p:spPr>
        <p:txBody>
          <a:bodyPr/>
          <a:lstStyle/>
          <a:p>
            <a:endParaRPr lang="zh-TW" altLang="en-US"/>
          </a:p>
        </p:txBody>
      </p:sp>
      <p:sp>
        <p:nvSpPr>
          <p:cNvPr id="4" name="TextBox 4"/>
          <p:cNvSpPr txBox="1"/>
          <p:nvPr/>
        </p:nvSpPr>
        <p:spPr>
          <a:xfrm>
            <a:off x="1028700" y="8525855"/>
            <a:ext cx="7658100" cy="681533"/>
          </a:xfrm>
          <a:prstGeom prst="rect">
            <a:avLst/>
          </a:prstGeom>
        </p:spPr>
        <p:txBody>
          <a:bodyPr wrap="square" lIns="0" tIns="0" rIns="0" bIns="0" rtlCol="0" anchor="t">
            <a:spAutoFit/>
          </a:bodyPr>
          <a:lstStyle/>
          <a:p>
            <a:pPr algn="l">
              <a:lnSpc>
                <a:spcPts val="5809"/>
              </a:lnSpc>
            </a:pPr>
            <a:r>
              <a:rPr lang="en-US" sz="4209" b="1" dirty="0">
                <a:solidFill>
                  <a:srgbClr val="FF0000"/>
                </a:solidFill>
                <a:latin typeface="Arimo Bold"/>
                <a:ea typeface="Arimo Bold"/>
                <a:cs typeface="Arimo Bold"/>
                <a:sym typeface="Arimo Bold"/>
              </a:rPr>
              <a:t>「RAG </a:t>
            </a:r>
            <a:r>
              <a:rPr lang="en-US" sz="4209" b="1" dirty="0" err="1">
                <a:solidFill>
                  <a:srgbClr val="FF0000"/>
                </a:solidFill>
                <a:latin typeface="Arimo Bold"/>
                <a:ea typeface="Arimo Bold"/>
                <a:cs typeface="Arimo Bold"/>
                <a:sym typeface="Arimo Bold"/>
              </a:rPr>
              <a:t>是甚麼?可以吃ㄇ</a:t>
            </a:r>
            <a:r>
              <a:rPr lang="en-US" sz="4209" b="1" dirty="0">
                <a:solidFill>
                  <a:srgbClr val="FF0000"/>
                </a:solidFill>
                <a:latin typeface="Arimo Bold"/>
                <a:ea typeface="Arimo Bold"/>
                <a:cs typeface="Arimo Bold"/>
                <a:sym typeface="Arimo Bold"/>
              </a:rPr>
              <a:t>?」</a:t>
            </a:r>
          </a:p>
        </p:txBody>
      </p:sp>
      <p:grpSp>
        <p:nvGrpSpPr>
          <p:cNvPr id="12" name="Group 5">
            <a:extLst>
              <a:ext uri="{FF2B5EF4-FFF2-40B4-BE49-F238E27FC236}">
                <a16:creationId xmlns:a16="http://schemas.microsoft.com/office/drawing/2014/main" id="{B77EBAB8-763A-4F05-D0A4-423C755C1FC1}"/>
              </a:ext>
            </a:extLst>
          </p:cNvPr>
          <p:cNvGrpSpPr/>
          <p:nvPr/>
        </p:nvGrpSpPr>
        <p:grpSpPr>
          <a:xfrm>
            <a:off x="14173200" y="9182100"/>
            <a:ext cx="3975325" cy="975736"/>
            <a:chOff x="0" y="0"/>
            <a:chExt cx="5300433" cy="1300981"/>
          </a:xfrm>
        </p:grpSpPr>
        <p:grpSp>
          <p:nvGrpSpPr>
            <p:cNvPr id="13" name="Group 6">
              <a:extLst>
                <a:ext uri="{FF2B5EF4-FFF2-40B4-BE49-F238E27FC236}">
                  <a16:creationId xmlns:a16="http://schemas.microsoft.com/office/drawing/2014/main" id="{C7CB1B03-298A-D657-3CFF-3F4EE878D978}"/>
                </a:ext>
              </a:extLst>
            </p:cNvPr>
            <p:cNvGrpSpPr/>
            <p:nvPr/>
          </p:nvGrpSpPr>
          <p:grpSpPr>
            <a:xfrm>
              <a:off x="0" y="0"/>
              <a:ext cx="5300433" cy="1300981"/>
              <a:chOff x="0" y="0"/>
              <a:chExt cx="1415854" cy="347519"/>
            </a:xfrm>
          </p:grpSpPr>
          <p:sp>
            <p:nvSpPr>
              <p:cNvPr id="17" name="Freeform 7">
                <a:extLst>
                  <a:ext uri="{FF2B5EF4-FFF2-40B4-BE49-F238E27FC236}">
                    <a16:creationId xmlns:a16="http://schemas.microsoft.com/office/drawing/2014/main" id="{DE3292B8-A29F-A7E3-5634-7395170A6AEB}"/>
                  </a:ext>
                </a:extLst>
              </p:cNvPr>
              <p:cNvSpPr/>
              <p:nvPr/>
            </p:nvSpPr>
            <p:spPr>
              <a:xfrm>
                <a:off x="0" y="0"/>
                <a:ext cx="1415854" cy="347519"/>
              </a:xfrm>
              <a:custGeom>
                <a:avLst/>
                <a:gdLst/>
                <a:ahLst/>
                <a:cxnLst/>
                <a:rect l="l" t="t" r="r" b="b"/>
                <a:pathLst>
                  <a:path w="1415854" h="347519">
                    <a:moveTo>
                      <a:pt x="149937" y="0"/>
                    </a:moveTo>
                    <a:lnTo>
                      <a:pt x="1265917" y="0"/>
                    </a:lnTo>
                    <a:cubicBezTo>
                      <a:pt x="1348725" y="0"/>
                      <a:pt x="1415854" y="67129"/>
                      <a:pt x="1415854" y="149937"/>
                    </a:cubicBezTo>
                    <a:lnTo>
                      <a:pt x="1415854" y="197581"/>
                    </a:lnTo>
                    <a:cubicBezTo>
                      <a:pt x="1415854" y="237347"/>
                      <a:pt x="1400057" y="275484"/>
                      <a:pt x="1371939" y="303603"/>
                    </a:cubicBezTo>
                    <a:cubicBezTo>
                      <a:pt x="1343820" y="331722"/>
                      <a:pt x="1305683" y="347519"/>
                      <a:pt x="1265917" y="347519"/>
                    </a:cubicBezTo>
                    <a:lnTo>
                      <a:pt x="149937" y="347519"/>
                    </a:lnTo>
                    <a:cubicBezTo>
                      <a:pt x="110171" y="347519"/>
                      <a:pt x="72034" y="331722"/>
                      <a:pt x="43916" y="303603"/>
                    </a:cubicBezTo>
                    <a:cubicBezTo>
                      <a:pt x="15797" y="275484"/>
                      <a:pt x="0" y="237347"/>
                      <a:pt x="0" y="197581"/>
                    </a:cubicBezTo>
                    <a:lnTo>
                      <a:pt x="0" y="149937"/>
                    </a:lnTo>
                    <a:cubicBezTo>
                      <a:pt x="0" y="67129"/>
                      <a:pt x="67129" y="0"/>
                      <a:pt x="149937" y="0"/>
                    </a:cubicBezTo>
                    <a:close/>
                  </a:path>
                </a:pathLst>
              </a:custGeom>
              <a:solidFill>
                <a:srgbClr val="000000">
                  <a:alpha val="80000"/>
                </a:srgbClr>
              </a:solidFill>
            </p:spPr>
            <p:txBody>
              <a:bodyPr/>
              <a:lstStyle/>
              <a:p>
                <a:endParaRPr lang="zh-TW" altLang="en-US"/>
              </a:p>
            </p:txBody>
          </p:sp>
          <p:sp>
            <p:nvSpPr>
              <p:cNvPr id="18" name="TextBox 8">
                <a:extLst>
                  <a:ext uri="{FF2B5EF4-FFF2-40B4-BE49-F238E27FC236}">
                    <a16:creationId xmlns:a16="http://schemas.microsoft.com/office/drawing/2014/main" id="{07270739-C10D-C228-9C85-900075795D14}"/>
                  </a:ext>
                </a:extLst>
              </p:cNvPr>
              <p:cNvSpPr txBox="1"/>
              <p:nvPr/>
            </p:nvSpPr>
            <p:spPr>
              <a:xfrm>
                <a:off x="0" y="-57150"/>
                <a:ext cx="1415854" cy="404669"/>
              </a:xfrm>
              <a:prstGeom prst="rect">
                <a:avLst/>
              </a:prstGeom>
            </p:spPr>
            <p:txBody>
              <a:bodyPr lIns="50800" tIns="50800" rIns="50800" bIns="50800" rtlCol="0" anchor="ctr"/>
              <a:lstStyle/>
              <a:p>
                <a:pPr algn="ctr">
                  <a:lnSpc>
                    <a:spcPts val="3920"/>
                  </a:lnSpc>
                </a:pPr>
                <a:endParaRPr/>
              </a:p>
            </p:txBody>
          </p:sp>
        </p:grpSp>
        <p:sp>
          <p:nvSpPr>
            <p:cNvPr id="14" name="Freeform 9">
              <a:extLst>
                <a:ext uri="{FF2B5EF4-FFF2-40B4-BE49-F238E27FC236}">
                  <a16:creationId xmlns:a16="http://schemas.microsoft.com/office/drawing/2014/main" id="{C99A7103-4234-008A-FA00-3B978D269B55}"/>
                </a:ext>
              </a:extLst>
            </p:cNvPr>
            <p:cNvSpPr/>
            <p:nvPr/>
          </p:nvSpPr>
          <p:spPr>
            <a:xfrm>
              <a:off x="1997141" y="36318"/>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5" name="TextBox 10">
              <a:extLst>
                <a:ext uri="{FF2B5EF4-FFF2-40B4-BE49-F238E27FC236}">
                  <a16:creationId xmlns:a16="http://schemas.microsoft.com/office/drawing/2014/main" id="{DE75F235-36DE-9568-AAA7-CA99E4755302}"/>
                </a:ext>
              </a:extLst>
            </p:cNvPr>
            <p:cNvSpPr txBox="1"/>
            <p:nvPr/>
          </p:nvSpPr>
          <p:spPr>
            <a:xfrm>
              <a:off x="430548" y="1003154"/>
              <a:ext cx="4439336" cy="271401"/>
            </a:xfrm>
            <a:prstGeom prst="rect">
              <a:avLst/>
            </a:prstGeom>
          </p:spPr>
          <p:txBody>
            <a:bodyPr lIns="0" tIns="0" rIns="0" bIns="0" rtlCol="0" anchor="t">
              <a:spAutoFit/>
            </a:bodyPr>
            <a:lstStyle/>
            <a:p>
              <a:pPr algn="ctr">
                <a:lnSpc>
                  <a:spcPts val="1683"/>
                </a:lnSpc>
              </a:pPr>
              <a:r>
                <a:rPr lang="en-US" sz="1202" b="1">
                  <a:solidFill>
                    <a:srgbClr val="FFFFFF"/>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6" name="TextBox 11">
              <a:extLst>
                <a:ext uri="{FF2B5EF4-FFF2-40B4-BE49-F238E27FC236}">
                  <a16:creationId xmlns:a16="http://schemas.microsoft.com/office/drawing/2014/main" id="{F2E300CA-012E-27BB-E16F-9DD3559173AE}"/>
                </a:ext>
              </a:extLst>
            </p:cNvPr>
            <p:cNvSpPr txBox="1"/>
            <p:nvPr/>
          </p:nvSpPr>
          <p:spPr>
            <a:xfrm>
              <a:off x="430548" y="651469"/>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350331"/>
            <a:ext cx="18288000" cy="16007504"/>
          </a:xfrm>
          <a:custGeom>
            <a:avLst/>
            <a:gdLst/>
            <a:ahLst/>
            <a:cxnLst/>
            <a:rect l="l" t="t" r="r" b="b"/>
            <a:pathLst>
              <a:path w="18288000" h="16007504">
                <a:moveTo>
                  <a:pt x="0" y="0"/>
                </a:moveTo>
                <a:lnTo>
                  <a:pt x="18288000" y="0"/>
                </a:lnTo>
                <a:lnTo>
                  <a:pt x="18288000" y="16007504"/>
                </a:lnTo>
                <a:lnTo>
                  <a:pt x="0" y="16007504"/>
                </a:lnTo>
                <a:lnTo>
                  <a:pt x="0" y="0"/>
                </a:lnTo>
                <a:close/>
              </a:path>
            </a:pathLst>
          </a:custGeom>
          <a:blipFill>
            <a:blip r:embed="rId3"/>
            <a:stretch>
              <a:fillRect t="-7123" b="-7123"/>
            </a:stretch>
          </a:blipFill>
        </p:spPr>
        <p:txBody>
          <a:bodyPr/>
          <a:lstStyle/>
          <a:p>
            <a:endParaRPr lang="zh-TW" altLang="en-US"/>
          </a:p>
        </p:txBody>
      </p:sp>
      <p:grpSp>
        <p:nvGrpSpPr>
          <p:cNvPr id="3" name="Group 3"/>
          <p:cNvGrpSpPr/>
          <p:nvPr/>
        </p:nvGrpSpPr>
        <p:grpSpPr>
          <a:xfrm>
            <a:off x="1028700" y="899384"/>
            <a:ext cx="16230600" cy="8229600"/>
            <a:chOff x="0" y="0"/>
            <a:chExt cx="4450555" cy="2256620"/>
          </a:xfrm>
        </p:grpSpPr>
        <p:sp>
          <p:nvSpPr>
            <p:cNvPr id="4" name="Freeform 4"/>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5" name="TextBox 5"/>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6" name="Group 6"/>
          <p:cNvGrpSpPr/>
          <p:nvPr/>
        </p:nvGrpSpPr>
        <p:grpSpPr>
          <a:xfrm>
            <a:off x="82687" y="9128984"/>
            <a:ext cx="3975325" cy="972620"/>
            <a:chOff x="0" y="0"/>
            <a:chExt cx="1415854" cy="346409"/>
          </a:xfrm>
        </p:grpSpPr>
        <p:sp>
          <p:nvSpPr>
            <p:cNvPr id="7" name="Freeform 7"/>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8" name="TextBox 8"/>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9" name="Freeform 9"/>
          <p:cNvSpPr/>
          <p:nvPr/>
        </p:nvSpPr>
        <p:spPr>
          <a:xfrm>
            <a:off x="1580543" y="9156223"/>
            <a:ext cx="979613" cy="512046"/>
          </a:xfrm>
          <a:custGeom>
            <a:avLst/>
            <a:gdLst/>
            <a:ahLst/>
            <a:cxnLst/>
            <a:rect l="l" t="t" r="r" b="b"/>
            <a:pathLst>
              <a:path w="979613" h="512046">
                <a:moveTo>
                  <a:pt x="0" y="0"/>
                </a:moveTo>
                <a:lnTo>
                  <a:pt x="979613" y="0"/>
                </a:lnTo>
                <a:lnTo>
                  <a:pt x="979613" y="512046"/>
                </a:lnTo>
                <a:lnTo>
                  <a:pt x="0" y="512046"/>
                </a:lnTo>
                <a:lnTo>
                  <a:pt x="0" y="0"/>
                </a:lnTo>
                <a:close/>
              </a:path>
            </a:pathLst>
          </a:custGeom>
          <a:blipFill>
            <a:blip r:embed="rId4"/>
            <a:stretch>
              <a:fillRect l="-109092" t="-22874" r="-108814" b="-181225"/>
            </a:stretch>
          </a:blipFill>
        </p:spPr>
        <p:txBody>
          <a:bodyPr/>
          <a:lstStyle/>
          <a:p>
            <a:endParaRPr lang="zh-TW" altLang="en-US"/>
          </a:p>
        </p:txBody>
      </p:sp>
      <p:sp>
        <p:nvSpPr>
          <p:cNvPr id="10" name="TextBox 10"/>
          <p:cNvSpPr txBox="1"/>
          <p:nvPr/>
        </p:nvSpPr>
        <p:spPr>
          <a:xfrm>
            <a:off x="405599" y="9874206"/>
            <a:ext cx="3329502" cy="207579"/>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1" name="TextBox 11"/>
          <p:cNvSpPr txBox="1"/>
          <p:nvPr/>
        </p:nvSpPr>
        <p:spPr>
          <a:xfrm>
            <a:off x="405599" y="9610442"/>
            <a:ext cx="3329502" cy="292339"/>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sp>
        <p:nvSpPr>
          <p:cNvPr id="12" name="TextBox 12"/>
          <p:cNvSpPr txBox="1"/>
          <p:nvPr/>
        </p:nvSpPr>
        <p:spPr>
          <a:xfrm>
            <a:off x="1816725" y="3244115"/>
            <a:ext cx="14635350" cy="1459992"/>
          </a:xfrm>
          <a:prstGeom prst="rect">
            <a:avLst/>
          </a:prstGeom>
        </p:spPr>
        <p:txBody>
          <a:bodyPr lIns="0" tIns="0" rIns="0" bIns="0" rtlCol="0" anchor="t">
            <a:spAutoFit/>
          </a:bodyPr>
          <a:lstStyle/>
          <a:p>
            <a:pPr algn="l">
              <a:lnSpc>
                <a:spcPts val="3863"/>
              </a:lnSpc>
            </a:pPr>
            <a:r>
              <a:rPr lang="en-US" sz="2799">
                <a:solidFill>
                  <a:srgbClr val="202124"/>
                </a:solidFill>
                <a:latin typeface="Arimo"/>
                <a:ea typeface="Arimo"/>
                <a:cs typeface="Arimo"/>
                <a:sym typeface="Arimo"/>
              </a:rPr>
              <a:t>近年來，大型語言模型在知識搜尋、生成文章和邏輯推理方面非常出色。</a:t>
            </a:r>
          </a:p>
          <a:p>
            <a:pPr algn="l">
              <a:lnSpc>
                <a:spcPts val="3863"/>
              </a:lnSpc>
            </a:pPr>
            <a:r>
              <a:rPr lang="en-US" sz="2799">
                <a:solidFill>
                  <a:srgbClr val="202124"/>
                </a:solidFill>
                <a:latin typeface="Arimo"/>
                <a:ea typeface="Arimo"/>
                <a:cs typeface="Arimo"/>
                <a:sym typeface="Arimo"/>
              </a:rPr>
              <a:t>因為他們接受了大量公開資料的預先訓練。</a:t>
            </a:r>
          </a:p>
          <a:p>
            <a:pPr algn="l">
              <a:lnSpc>
                <a:spcPts val="3863"/>
              </a:lnSpc>
            </a:pPr>
            <a:endParaRPr lang="en-US" sz="2799">
              <a:solidFill>
                <a:srgbClr val="202124"/>
              </a:solidFill>
              <a:latin typeface="Arimo"/>
              <a:ea typeface="Arimo"/>
              <a:cs typeface="Arimo"/>
              <a:sym typeface="Arimo"/>
            </a:endParaRPr>
          </a:p>
        </p:txBody>
      </p:sp>
      <p:sp>
        <p:nvSpPr>
          <p:cNvPr id="13" name="TextBox 13"/>
          <p:cNvSpPr txBox="1"/>
          <p:nvPr/>
        </p:nvSpPr>
        <p:spPr>
          <a:xfrm>
            <a:off x="1580543" y="1383311"/>
            <a:ext cx="8062575" cy="632079"/>
          </a:xfrm>
          <a:prstGeom prst="rect">
            <a:avLst/>
          </a:prstGeom>
        </p:spPr>
        <p:txBody>
          <a:bodyPr lIns="0" tIns="0" rIns="0" bIns="0" rtlCol="0" anchor="t">
            <a:spAutoFit/>
          </a:bodyPr>
          <a:lstStyle/>
          <a:p>
            <a:pPr algn="l">
              <a:lnSpc>
                <a:spcPts val="4967"/>
              </a:lnSpc>
            </a:pPr>
            <a:r>
              <a:rPr lang="en-US" sz="3600">
                <a:solidFill>
                  <a:srgbClr val="181818"/>
                </a:solidFill>
                <a:latin typeface="Arimo"/>
                <a:ea typeface="Arimo"/>
                <a:cs typeface="Arimo"/>
                <a:sym typeface="Arimo"/>
              </a:rPr>
              <a:t>大型語言模型(LLMs)的經典用途</a:t>
            </a:r>
          </a:p>
        </p:txBody>
      </p:sp>
      <p:grpSp>
        <p:nvGrpSpPr>
          <p:cNvPr id="14" name="Group 14"/>
          <p:cNvGrpSpPr/>
          <p:nvPr/>
        </p:nvGrpSpPr>
        <p:grpSpPr>
          <a:xfrm>
            <a:off x="5747776" y="5915797"/>
            <a:ext cx="4687269" cy="1902148"/>
            <a:chOff x="0" y="0"/>
            <a:chExt cx="6249692" cy="2536197"/>
          </a:xfrm>
        </p:grpSpPr>
        <p:sp>
          <p:nvSpPr>
            <p:cNvPr id="15" name="Freeform 15"/>
            <p:cNvSpPr/>
            <p:nvPr/>
          </p:nvSpPr>
          <p:spPr>
            <a:xfrm>
              <a:off x="30427" y="30427"/>
              <a:ext cx="6188791" cy="2475364"/>
            </a:xfrm>
            <a:custGeom>
              <a:avLst/>
              <a:gdLst/>
              <a:ahLst/>
              <a:cxnLst/>
              <a:rect l="l" t="t" r="r" b="b"/>
              <a:pathLst>
                <a:path w="6188791" h="2475364">
                  <a:moveTo>
                    <a:pt x="0" y="0"/>
                  </a:moveTo>
                  <a:lnTo>
                    <a:pt x="6188791" y="0"/>
                  </a:lnTo>
                  <a:lnTo>
                    <a:pt x="6188791" y="2475364"/>
                  </a:lnTo>
                  <a:lnTo>
                    <a:pt x="0" y="2475364"/>
                  </a:lnTo>
                  <a:close/>
                </a:path>
              </a:pathLst>
            </a:custGeom>
            <a:solidFill>
              <a:srgbClr val="FFFFFF"/>
            </a:solidFill>
          </p:spPr>
          <p:txBody>
            <a:bodyPr/>
            <a:lstStyle/>
            <a:p>
              <a:endParaRPr lang="zh-TW" altLang="en-US"/>
            </a:p>
          </p:txBody>
        </p:sp>
        <p:sp>
          <p:nvSpPr>
            <p:cNvPr id="16" name="Freeform 16"/>
            <p:cNvSpPr/>
            <p:nvPr/>
          </p:nvSpPr>
          <p:spPr>
            <a:xfrm>
              <a:off x="0" y="0"/>
              <a:ext cx="6249644" cy="2536214"/>
            </a:xfrm>
            <a:custGeom>
              <a:avLst/>
              <a:gdLst/>
              <a:ahLst/>
              <a:cxnLst/>
              <a:rect l="l" t="t" r="r" b="b"/>
              <a:pathLst>
                <a:path w="6249644" h="2536214">
                  <a:moveTo>
                    <a:pt x="30427" y="0"/>
                  </a:moveTo>
                  <a:lnTo>
                    <a:pt x="6219218" y="0"/>
                  </a:lnTo>
                  <a:cubicBezTo>
                    <a:pt x="6235952" y="0"/>
                    <a:pt x="6249644" y="13692"/>
                    <a:pt x="6249644" y="30427"/>
                  </a:cubicBezTo>
                  <a:lnTo>
                    <a:pt x="6249644" y="2505791"/>
                  </a:lnTo>
                  <a:cubicBezTo>
                    <a:pt x="6249644" y="2522526"/>
                    <a:pt x="6235952" y="2536214"/>
                    <a:pt x="6219218" y="2536214"/>
                  </a:cubicBezTo>
                  <a:lnTo>
                    <a:pt x="30427" y="2536214"/>
                  </a:lnTo>
                  <a:cubicBezTo>
                    <a:pt x="13692" y="2536214"/>
                    <a:pt x="0" y="2522526"/>
                    <a:pt x="0" y="2505791"/>
                  </a:cubicBezTo>
                  <a:lnTo>
                    <a:pt x="0" y="30427"/>
                  </a:lnTo>
                  <a:cubicBezTo>
                    <a:pt x="0" y="13692"/>
                    <a:pt x="13692" y="0"/>
                    <a:pt x="30427" y="0"/>
                  </a:cubicBezTo>
                  <a:moveTo>
                    <a:pt x="30427" y="60853"/>
                  </a:moveTo>
                  <a:lnTo>
                    <a:pt x="30427" y="30427"/>
                  </a:lnTo>
                  <a:lnTo>
                    <a:pt x="60853" y="30427"/>
                  </a:lnTo>
                  <a:lnTo>
                    <a:pt x="60853" y="2505791"/>
                  </a:lnTo>
                  <a:lnTo>
                    <a:pt x="30427" y="2505791"/>
                  </a:lnTo>
                  <a:lnTo>
                    <a:pt x="30427" y="2475364"/>
                  </a:lnTo>
                  <a:lnTo>
                    <a:pt x="6219218" y="2475364"/>
                  </a:lnTo>
                  <a:lnTo>
                    <a:pt x="6219218" y="2505791"/>
                  </a:lnTo>
                  <a:lnTo>
                    <a:pt x="6188791" y="2505791"/>
                  </a:lnTo>
                  <a:lnTo>
                    <a:pt x="6188791" y="30427"/>
                  </a:lnTo>
                  <a:lnTo>
                    <a:pt x="6219218" y="30427"/>
                  </a:lnTo>
                  <a:lnTo>
                    <a:pt x="6219218" y="60853"/>
                  </a:lnTo>
                  <a:lnTo>
                    <a:pt x="30427" y="60853"/>
                  </a:lnTo>
                  <a:close/>
                </a:path>
              </a:pathLst>
            </a:custGeom>
            <a:solidFill>
              <a:srgbClr val="8E7CC3"/>
            </a:solidFill>
          </p:spPr>
          <p:txBody>
            <a:bodyPr/>
            <a:lstStyle/>
            <a:p>
              <a:endParaRPr lang="zh-TW" altLang="en-US"/>
            </a:p>
          </p:txBody>
        </p:sp>
        <p:sp>
          <p:nvSpPr>
            <p:cNvPr id="17" name="TextBox 17"/>
            <p:cNvSpPr txBox="1"/>
            <p:nvPr/>
          </p:nvSpPr>
          <p:spPr>
            <a:xfrm>
              <a:off x="0" y="-19050"/>
              <a:ext cx="6249692" cy="2555247"/>
            </a:xfrm>
            <a:prstGeom prst="rect">
              <a:avLst/>
            </a:prstGeom>
          </p:spPr>
          <p:txBody>
            <a:bodyPr lIns="50800" tIns="50800" rIns="50800" bIns="50800" rtlCol="0" anchor="ctr"/>
            <a:lstStyle/>
            <a:p>
              <a:pPr algn="ctr">
                <a:lnSpc>
                  <a:spcPts val="3359"/>
                </a:lnSpc>
              </a:pPr>
              <a:r>
                <a:rPr lang="en-US" sz="2799">
                  <a:solidFill>
                    <a:srgbClr val="000000"/>
                  </a:solidFill>
                  <a:latin typeface="Arimo"/>
                  <a:ea typeface="Arimo"/>
                  <a:cs typeface="Arimo"/>
                  <a:sym typeface="Arimo"/>
                </a:rPr>
                <a:t>LLM</a:t>
              </a:r>
            </a:p>
          </p:txBody>
        </p:sp>
      </p:grpSp>
      <p:sp>
        <p:nvSpPr>
          <p:cNvPr id="18" name="Freeform 18"/>
          <p:cNvSpPr/>
          <p:nvPr/>
        </p:nvSpPr>
        <p:spPr>
          <a:xfrm>
            <a:off x="5823963" y="5996775"/>
            <a:ext cx="475088" cy="475088"/>
          </a:xfrm>
          <a:custGeom>
            <a:avLst/>
            <a:gdLst/>
            <a:ahLst/>
            <a:cxnLst/>
            <a:rect l="l" t="t" r="r" b="b"/>
            <a:pathLst>
              <a:path w="475088" h="475088">
                <a:moveTo>
                  <a:pt x="0" y="0"/>
                </a:moveTo>
                <a:lnTo>
                  <a:pt x="475088" y="0"/>
                </a:lnTo>
                <a:lnTo>
                  <a:pt x="475088" y="475087"/>
                </a:lnTo>
                <a:lnTo>
                  <a:pt x="0" y="475087"/>
                </a:lnTo>
                <a:lnTo>
                  <a:pt x="0" y="0"/>
                </a:lnTo>
                <a:close/>
              </a:path>
            </a:pathLst>
          </a:custGeom>
          <a:blipFill>
            <a:blip r:embed="rId5"/>
            <a:stretch>
              <a:fillRect/>
            </a:stretch>
          </a:blipFill>
        </p:spPr>
        <p:txBody>
          <a:bodyPr/>
          <a:lstStyle/>
          <a:p>
            <a:endParaRPr lang="zh-TW" altLang="en-US"/>
          </a:p>
        </p:txBody>
      </p:sp>
      <p:sp>
        <p:nvSpPr>
          <p:cNvPr id="19" name="Freeform 19"/>
          <p:cNvSpPr/>
          <p:nvPr/>
        </p:nvSpPr>
        <p:spPr>
          <a:xfrm>
            <a:off x="9883112" y="7279248"/>
            <a:ext cx="475088" cy="475088"/>
          </a:xfrm>
          <a:custGeom>
            <a:avLst/>
            <a:gdLst/>
            <a:ahLst/>
            <a:cxnLst/>
            <a:rect l="l" t="t" r="r" b="b"/>
            <a:pathLst>
              <a:path w="475088" h="475088">
                <a:moveTo>
                  <a:pt x="0" y="0"/>
                </a:moveTo>
                <a:lnTo>
                  <a:pt x="475088" y="0"/>
                </a:lnTo>
                <a:lnTo>
                  <a:pt x="475088" y="475088"/>
                </a:lnTo>
                <a:lnTo>
                  <a:pt x="0" y="475088"/>
                </a:lnTo>
                <a:lnTo>
                  <a:pt x="0" y="0"/>
                </a:lnTo>
                <a:close/>
              </a:path>
            </a:pathLst>
          </a:custGeom>
          <a:blipFill>
            <a:blip r:embed="rId5"/>
            <a:stretch>
              <a:fillRect/>
            </a:stretch>
          </a:blipFill>
        </p:spPr>
        <p:txBody>
          <a:bodyPr/>
          <a:lstStyle/>
          <a:p>
            <a:endParaRPr lang="zh-TW" altLang="en-US"/>
          </a:p>
        </p:txBody>
      </p:sp>
      <p:sp>
        <p:nvSpPr>
          <p:cNvPr id="20" name="Freeform 20"/>
          <p:cNvSpPr/>
          <p:nvPr/>
        </p:nvSpPr>
        <p:spPr>
          <a:xfrm>
            <a:off x="4089521" y="6428767"/>
            <a:ext cx="876289" cy="876289"/>
          </a:xfrm>
          <a:custGeom>
            <a:avLst/>
            <a:gdLst/>
            <a:ahLst/>
            <a:cxnLst/>
            <a:rect l="l" t="t" r="r" b="b"/>
            <a:pathLst>
              <a:path w="876289" h="876289">
                <a:moveTo>
                  <a:pt x="0" y="0"/>
                </a:moveTo>
                <a:lnTo>
                  <a:pt x="876289" y="0"/>
                </a:lnTo>
                <a:lnTo>
                  <a:pt x="876289" y="876289"/>
                </a:lnTo>
                <a:lnTo>
                  <a:pt x="0" y="876289"/>
                </a:lnTo>
                <a:lnTo>
                  <a:pt x="0" y="0"/>
                </a:lnTo>
                <a:close/>
              </a:path>
            </a:pathLst>
          </a:custGeom>
          <a:blipFill>
            <a:blip r:embed="rId6"/>
            <a:stretch>
              <a:fillRect/>
            </a:stretch>
          </a:blipFill>
        </p:spPr>
        <p:txBody>
          <a:bodyPr/>
          <a:lstStyle/>
          <a:p>
            <a:endParaRPr lang="zh-TW" altLang="en-US"/>
          </a:p>
        </p:txBody>
      </p:sp>
      <p:sp>
        <p:nvSpPr>
          <p:cNvPr id="21" name="TextBox 21"/>
          <p:cNvSpPr txBox="1"/>
          <p:nvPr/>
        </p:nvSpPr>
        <p:spPr>
          <a:xfrm>
            <a:off x="11326554" y="5974983"/>
            <a:ext cx="4342525" cy="1764782"/>
          </a:xfrm>
          <a:prstGeom prst="rect">
            <a:avLst/>
          </a:prstGeom>
        </p:spPr>
        <p:txBody>
          <a:bodyPr lIns="0" tIns="0" rIns="0" bIns="0" rtlCol="0" anchor="t">
            <a:spAutoFit/>
          </a:bodyPr>
          <a:lstStyle/>
          <a:p>
            <a:pPr marL="1119703" lvl="1" indent="-559852" algn="l">
              <a:lnSpc>
                <a:spcPts val="4599"/>
              </a:lnSpc>
              <a:buFont typeface="Arial"/>
              <a:buChar char="•"/>
            </a:pPr>
            <a:r>
              <a:rPr lang="en-US" sz="3833">
                <a:solidFill>
                  <a:srgbClr val="000000"/>
                </a:solidFill>
                <a:latin typeface="Arimo"/>
                <a:ea typeface="Arimo"/>
                <a:cs typeface="Arimo"/>
                <a:sym typeface="Arimo"/>
              </a:rPr>
              <a:t>文字生成</a:t>
            </a:r>
          </a:p>
          <a:p>
            <a:pPr marL="1119703" lvl="1" indent="-559852" algn="l">
              <a:lnSpc>
                <a:spcPts val="4599"/>
              </a:lnSpc>
              <a:buFont typeface="Arial"/>
              <a:buChar char="•"/>
            </a:pPr>
            <a:r>
              <a:rPr lang="en-US" sz="3833">
                <a:solidFill>
                  <a:srgbClr val="000000"/>
                </a:solidFill>
                <a:latin typeface="Arimo"/>
                <a:ea typeface="Arimo"/>
                <a:cs typeface="Arimo"/>
                <a:sym typeface="Arimo"/>
              </a:rPr>
              <a:t>段落統整</a:t>
            </a:r>
          </a:p>
          <a:p>
            <a:pPr marL="1119703" lvl="1" indent="-559852" algn="l">
              <a:lnSpc>
                <a:spcPts val="4599"/>
              </a:lnSpc>
              <a:buFont typeface="Arial"/>
              <a:buChar char="•"/>
            </a:pPr>
            <a:r>
              <a:rPr lang="en-US" sz="3833">
                <a:solidFill>
                  <a:srgbClr val="000000"/>
                </a:solidFill>
                <a:latin typeface="Arimo"/>
                <a:ea typeface="Arimo"/>
                <a:cs typeface="Arimo"/>
                <a:sym typeface="Arimo"/>
              </a:rPr>
              <a:t>對話問答</a:t>
            </a:r>
          </a:p>
        </p:txBody>
      </p:sp>
      <p:sp>
        <p:nvSpPr>
          <p:cNvPr id="22" name="AutoShape 22"/>
          <p:cNvSpPr/>
          <p:nvPr/>
        </p:nvSpPr>
        <p:spPr>
          <a:xfrm>
            <a:off x="4954400" y="6861206"/>
            <a:ext cx="827810" cy="22820"/>
          </a:xfrm>
          <a:prstGeom prst="line">
            <a:avLst/>
          </a:prstGeom>
          <a:ln w="9525" cap="rnd">
            <a:solidFill>
              <a:srgbClr val="666666"/>
            </a:solidFill>
            <a:prstDash val="solid"/>
            <a:headEnd type="none" w="sm" len="sm"/>
            <a:tailEnd type="triangle" w="lg" len="med"/>
          </a:ln>
        </p:spPr>
        <p:txBody>
          <a:bodyPr/>
          <a:lstStyle/>
          <a:p>
            <a:endParaRPr lang="zh-TW" altLang="en-US"/>
          </a:p>
        </p:txBody>
      </p:sp>
      <p:sp>
        <p:nvSpPr>
          <p:cNvPr id="23" name="AutoShape 23"/>
          <p:cNvSpPr/>
          <p:nvPr/>
        </p:nvSpPr>
        <p:spPr>
          <a:xfrm>
            <a:off x="10400815" y="6861166"/>
            <a:ext cx="925738" cy="5734"/>
          </a:xfrm>
          <a:prstGeom prst="line">
            <a:avLst/>
          </a:prstGeom>
          <a:ln w="9525" cap="rnd">
            <a:solidFill>
              <a:srgbClr val="666666"/>
            </a:solidFill>
            <a:prstDash val="solid"/>
            <a:headEnd type="none" w="sm" len="sm"/>
            <a:tailEnd type="triangle" w="lg" len="med"/>
          </a:ln>
        </p:spPr>
        <p:txBody>
          <a:bodyPr/>
          <a:lstStyle/>
          <a:p>
            <a:endParaRPr lang="zh-TW"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50331"/>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550091" y="4317722"/>
            <a:ext cx="6930375" cy="4038981"/>
          </a:xfrm>
          <a:prstGeom prst="rect">
            <a:avLst/>
          </a:prstGeom>
        </p:spPr>
        <p:txBody>
          <a:bodyPr lIns="0" tIns="0" rIns="0" bIns="0" rtlCol="0" anchor="t">
            <a:spAutoFit/>
          </a:bodyPr>
          <a:lstStyle/>
          <a:p>
            <a:pPr algn="l">
              <a:lnSpc>
                <a:spcPts val="4031"/>
              </a:lnSpc>
            </a:pPr>
            <a:r>
              <a:rPr lang="en-US" sz="2799">
                <a:solidFill>
                  <a:srgbClr val="434343"/>
                </a:solidFill>
                <a:latin typeface="Arimo"/>
                <a:ea typeface="Arimo"/>
                <a:cs typeface="Arimo"/>
                <a:sym typeface="Arimo"/>
              </a:rPr>
              <a:t>語言模型通常只能理解......</a:t>
            </a:r>
          </a:p>
          <a:p>
            <a:pPr marL="1031239" lvl="1" indent="-515620" algn="l">
              <a:lnSpc>
                <a:spcPts val="4031"/>
              </a:lnSpc>
              <a:buFont typeface="Arial"/>
              <a:buChar char="•"/>
            </a:pPr>
            <a:r>
              <a:rPr lang="en-US" sz="2799">
                <a:solidFill>
                  <a:srgbClr val="434343"/>
                </a:solidFill>
                <a:latin typeface="Arimo"/>
                <a:ea typeface="Arimo"/>
                <a:cs typeface="Arimo"/>
                <a:sym typeface="Arimo"/>
              </a:rPr>
              <a:t>與訓練集相似的問題或內容</a:t>
            </a:r>
          </a:p>
          <a:p>
            <a:pPr marL="1031239" lvl="1" indent="-515620" algn="l">
              <a:lnSpc>
                <a:spcPts val="4031"/>
              </a:lnSpc>
              <a:buFont typeface="Arial"/>
              <a:buChar char="•"/>
            </a:pPr>
            <a:r>
              <a:rPr lang="en-US" sz="2799">
                <a:solidFill>
                  <a:srgbClr val="434343"/>
                </a:solidFill>
                <a:latin typeface="Arimo"/>
                <a:ea typeface="Arimo"/>
                <a:cs typeface="Arimo"/>
                <a:sym typeface="Arimo"/>
              </a:rPr>
              <a:t>在對話中明確給出的解釋</a:t>
            </a:r>
          </a:p>
          <a:p>
            <a:pPr marL="1031239" lvl="1" indent="-515620" algn="l">
              <a:lnSpc>
                <a:spcPts val="4031"/>
              </a:lnSpc>
            </a:pPr>
            <a:endParaRPr lang="en-US" sz="2799">
              <a:solidFill>
                <a:srgbClr val="434343"/>
              </a:solidFill>
              <a:latin typeface="Arimo"/>
              <a:ea typeface="Arimo"/>
              <a:cs typeface="Arimo"/>
              <a:sym typeface="Arimo"/>
            </a:endParaRPr>
          </a:p>
          <a:p>
            <a:pPr algn="l">
              <a:lnSpc>
                <a:spcPts val="4031"/>
              </a:lnSpc>
            </a:pPr>
            <a:r>
              <a:rPr lang="en-US" sz="2799">
                <a:solidFill>
                  <a:srgbClr val="434343"/>
                </a:solidFill>
                <a:latin typeface="Arimo"/>
                <a:ea typeface="Arimo"/>
                <a:cs typeface="Arimo"/>
                <a:sym typeface="Arimo"/>
              </a:rPr>
              <a:t>這會導致了語言模型會時常被「欺騙」，或產生幻覺。</a:t>
            </a:r>
          </a:p>
          <a:p>
            <a:pPr algn="l">
              <a:lnSpc>
                <a:spcPts val="4031"/>
              </a:lnSpc>
            </a:pPr>
            <a:r>
              <a:rPr lang="en-US" sz="2799">
                <a:solidFill>
                  <a:srgbClr val="434343"/>
                </a:solidFill>
                <a:latin typeface="Arimo"/>
                <a:ea typeface="Arimo"/>
                <a:cs typeface="Arimo"/>
                <a:sym typeface="Arimo"/>
              </a:rPr>
              <a:t>這導致了在領域知識不足的情況下，他們有時會自顧自地回答問題，而忽略掉了正確性</a:t>
            </a:r>
          </a:p>
        </p:txBody>
      </p:sp>
      <p:grpSp>
        <p:nvGrpSpPr>
          <p:cNvPr id="14" name="Group 14"/>
          <p:cNvGrpSpPr/>
          <p:nvPr/>
        </p:nvGrpSpPr>
        <p:grpSpPr>
          <a:xfrm>
            <a:off x="8617644" y="2246336"/>
            <a:ext cx="8507250" cy="6713850"/>
            <a:chOff x="0" y="0"/>
            <a:chExt cx="11343000" cy="8951800"/>
          </a:xfrm>
        </p:grpSpPr>
        <p:sp>
          <p:nvSpPr>
            <p:cNvPr id="15" name="Freeform 15"/>
            <p:cNvSpPr/>
            <p:nvPr/>
          </p:nvSpPr>
          <p:spPr>
            <a:xfrm>
              <a:off x="12700" y="12700"/>
              <a:ext cx="11317605" cy="8926323"/>
            </a:xfrm>
            <a:custGeom>
              <a:avLst/>
              <a:gdLst/>
              <a:ahLst/>
              <a:cxnLst/>
              <a:rect l="l" t="t" r="r" b="b"/>
              <a:pathLst>
                <a:path w="11317605" h="8926323">
                  <a:moveTo>
                    <a:pt x="0" y="380746"/>
                  </a:moveTo>
                  <a:cubicBezTo>
                    <a:pt x="0" y="170434"/>
                    <a:pt x="170561" y="0"/>
                    <a:pt x="381000" y="0"/>
                  </a:cubicBezTo>
                  <a:lnTo>
                    <a:pt x="10936605" y="0"/>
                  </a:lnTo>
                  <a:cubicBezTo>
                    <a:pt x="11147044" y="0"/>
                    <a:pt x="11317605" y="170434"/>
                    <a:pt x="11317605" y="380746"/>
                  </a:cubicBezTo>
                  <a:lnTo>
                    <a:pt x="11317605" y="8545576"/>
                  </a:lnTo>
                  <a:cubicBezTo>
                    <a:pt x="11317605" y="8755888"/>
                    <a:pt x="11147044" y="8926323"/>
                    <a:pt x="10936605" y="8926323"/>
                  </a:cubicBezTo>
                  <a:lnTo>
                    <a:pt x="381000" y="8926323"/>
                  </a:lnTo>
                  <a:cubicBezTo>
                    <a:pt x="170561" y="8926323"/>
                    <a:pt x="0" y="8755888"/>
                    <a:pt x="0" y="8545576"/>
                  </a:cubicBezTo>
                  <a:close/>
                </a:path>
              </a:pathLst>
            </a:custGeom>
            <a:solidFill>
              <a:srgbClr val="F8F9FA"/>
            </a:solidFill>
          </p:spPr>
          <p:txBody>
            <a:bodyPr/>
            <a:lstStyle/>
            <a:p>
              <a:endParaRPr lang="zh-TW" altLang="en-US"/>
            </a:p>
          </p:txBody>
        </p:sp>
        <p:sp>
          <p:nvSpPr>
            <p:cNvPr id="16" name="Freeform 16"/>
            <p:cNvSpPr/>
            <p:nvPr/>
          </p:nvSpPr>
          <p:spPr>
            <a:xfrm>
              <a:off x="0" y="0"/>
              <a:ext cx="11343005" cy="8951723"/>
            </a:xfrm>
            <a:custGeom>
              <a:avLst/>
              <a:gdLst/>
              <a:ahLst/>
              <a:cxnLst/>
              <a:rect l="l" t="t" r="r" b="b"/>
              <a:pathLst>
                <a:path w="11343005" h="8951723">
                  <a:moveTo>
                    <a:pt x="0" y="393446"/>
                  </a:moveTo>
                  <a:cubicBezTo>
                    <a:pt x="0" y="176149"/>
                    <a:pt x="176276" y="0"/>
                    <a:pt x="393700" y="0"/>
                  </a:cubicBezTo>
                  <a:lnTo>
                    <a:pt x="10949305" y="0"/>
                  </a:lnTo>
                  <a:lnTo>
                    <a:pt x="10949305" y="12700"/>
                  </a:lnTo>
                  <a:lnTo>
                    <a:pt x="10949305" y="0"/>
                  </a:lnTo>
                  <a:cubicBezTo>
                    <a:pt x="11166729" y="0"/>
                    <a:pt x="11343005" y="176149"/>
                    <a:pt x="11343005" y="393446"/>
                  </a:cubicBezTo>
                  <a:lnTo>
                    <a:pt x="11330305" y="393446"/>
                  </a:lnTo>
                  <a:lnTo>
                    <a:pt x="11343005" y="393446"/>
                  </a:lnTo>
                  <a:lnTo>
                    <a:pt x="11343005" y="8558276"/>
                  </a:lnTo>
                  <a:lnTo>
                    <a:pt x="11330305" y="8558276"/>
                  </a:lnTo>
                  <a:lnTo>
                    <a:pt x="11343005" y="8558276"/>
                  </a:lnTo>
                  <a:cubicBezTo>
                    <a:pt x="11343005" y="8775574"/>
                    <a:pt x="11166729" y="8951723"/>
                    <a:pt x="10949305" y="8951723"/>
                  </a:cubicBezTo>
                  <a:lnTo>
                    <a:pt x="10949305" y="8939023"/>
                  </a:lnTo>
                  <a:lnTo>
                    <a:pt x="10949305" y="8951723"/>
                  </a:lnTo>
                  <a:lnTo>
                    <a:pt x="393700" y="8951723"/>
                  </a:lnTo>
                  <a:lnTo>
                    <a:pt x="393700" y="8939023"/>
                  </a:lnTo>
                  <a:lnTo>
                    <a:pt x="393700" y="8951723"/>
                  </a:lnTo>
                  <a:cubicBezTo>
                    <a:pt x="176276" y="8951723"/>
                    <a:pt x="0" y="8775574"/>
                    <a:pt x="0" y="8558276"/>
                  </a:cubicBezTo>
                  <a:lnTo>
                    <a:pt x="0" y="393446"/>
                  </a:lnTo>
                  <a:lnTo>
                    <a:pt x="12700" y="393446"/>
                  </a:lnTo>
                  <a:lnTo>
                    <a:pt x="0" y="393446"/>
                  </a:lnTo>
                  <a:moveTo>
                    <a:pt x="25400" y="393446"/>
                  </a:moveTo>
                  <a:lnTo>
                    <a:pt x="25400" y="8558276"/>
                  </a:lnTo>
                  <a:lnTo>
                    <a:pt x="12700" y="8558276"/>
                  </a:lnTo>
                  <a:lnTo>
                    <a:pt x="25400" y="8558276"/>
                  </a:lnTo>
                  <a:cubicBezTo>
                    <a:pt x="25400" y="8761603"/>
                    <a:pt x="190246" y="8926323"/>
                    <a:pt x="393700" y="8926323"/>
                  </a:cubicBezTo>
                  <a:lnTo>
                    <a:pt x="10949305" y="8926323"/>
                  </a:lnTo>
                  <a:cubicBezTo>
                    <a:pt x="11152760" y="8926323"/>
                    <a:pt x="11317605" y="8761476"/>
                    <a:pt x="11317605" y="8558276"/>
                  </a:cubicBezTo>
                  <a:lnTo>
                    <a:pt x="11317605" y="393446"/>
                  </a:lnTo>
                  <a:cubicBezTo>
                    <a:pt x="11317605" y="190119"/>
                    <a:pt x="11152760" y="25400"/>
                    <a:pt x="10949305" y="25400"/>
                  </a:cubicBezTo>
                  <a:lnTo>
                    <a:pt x="393700" y="25400"/>
                  </a:lnTo>
                  <a:lnTo>
                    <a:pt x="393700" y="12700"/>
                  </a:lnTo>
                  <a:lnTo>
                    <a:pt x="393700" y="25400"/>
                  </a:lnTo>
                  <a:cubicBezTo>
                    <a:pt x="190246" y="25400"/>
                    <a:pt x="25400" y="190246"/>
                    <a:pt x="25400" y="393446"/>
                  </a:cubicBezTo>
                  <a:close/>
                </a:path>
              </a:pathLst>
            </a:custGeom>
            <a:solidFill>
              <a:srgbClr val="BDC1C6"/>
            </a:solidFill>
          </p:spPr>
          <p:txBody>
            <a:bodyPr/>
            <a:lstStyle/>
            <a:p>
              <a:endParaRPr lang="zh-TW" altLang="en-US"/>
            </a:p>
          </p:txBody>
        </p:sp>
      </p:grpSp>
      <p:grpSp>
        <p:nvGrpSpPr>
          <p:cNvPr id="17" name="Group 17"/>
          <p:cNvGrpSpPr/>
          <p:nvPr/>
        </p:nvGrpSpPr>
        <p:grpSpPr>
          <a:xfrm>
            <a:off x="8779044" y="3653421"/>
            <a:ext cx="8184450" cy="4926644"/>
            <a:chOff x="0" y="0"/>
            <a:chExt cx="10912600" cy="6568858"/>
          </a:xfrm>
        </p:grpSpPr>
        <p:sp>
          <p:nvSpPr>
            <p:cNvPr id="18" name="Freeform 18"/>
            <p:cNvSpPr/>
            <p:nvPr/>
          </p:nvSpPr>
          <p:spPr>
            <a:xfrm>
              <a:off x="12700" y="14434"/>
              <a:ext cx="10887202" cy="6539956"/>
            </a:xfrm>
            <a:custGeom>
              <a:avLst/>
              <a:gdLst/>
              <a:ahLst/>
              <a:cxnLst/>
              <a:rect l="l" t="t" r="r" b="b"/>
              <a:pathLst>
                <a:path w="10887202" h="6539956">
                  <a:moveTo>
                    <a:pt x="0" y="0"/>
                  </a:moveTo>
                  <a:lnTo>
                    <a:pt x="10887202" y="0"/>
                  </a:lnTo>
                  <a:lnTo>
                    <a:pt x="10887202" y="6539956"/>
                  </a:lnTo>
                  <a:lnTo>
                    <a:pt x="0" y="6539956"/>
                  </a:lnTo>
                  <a:close/>
                </a:path>
              </a:pathLst>
            </a:custGeom>
            <a:solidFill>
              <a:srgbClr val="C9DAF8"/>
            </a:solidFill>
          </p:spPr>
          <p:txBody>
            <a:bodyPr/>
            <a:lstStyle/>
            <a:p>
              <a:endParaRPr lang="zh-TW" altLang="en-US"/>
            </a:p>
          </p:txBody>
        </p:sp>
        <p:sp>
          <p:nvSpPr>
            <p:cNvPr id="19" name="Freeform 19"/>
            <p:cNvSpPr/>
            <p:nvPr/>
          </p:nvSpPr>
          <p:spPr>
            <a:xfrm>
              <a:off x="0" y="0"/>
              <a:ext cx="10912602" cy="6568824"/>
            </a:xfrm>
            <a:custGeom>
              <a:avLst/>
              <a:gdLst/>
              <a:ahLst/>
              <a:cxnLst/>
              <a:rect l="l" t="t" r="r" b="b"/>
              <a:pathLst>
                <a:path w="10912602" h="6568824">
                  <a:moveTo>
                    <a:pt x="12700" y="0"/>
                  </a:moveTo>
                  <a:lnTo>
                    <a:pt x="10899902" y="0"/>
                  </a:lnTo>
                  <a:cubicBezTo>
                    <a:pt x="10906887" y="0"/>
                    <a:pt x="10912602" y="6495"/>
                    <a:pt x="10912602" y="14434"/>
                  </a:cubicBezTo>
                  <a:lnTo>
                    <a:pt x="10912602" y="6554390"/>
                  </a:lnTo>
                  <a:cubicBezTo>
                    <a:pt x="10912602" y="6562329"/>
                    <a:pt x="10906887" y="6568824"/>
                    <a:pt x="10899902" y="6568824"/>
                  </a:cubicBezTo>
                  <a:lnTo>
                    <a:pt x="12700" y="6568824"/>
                  </a:lnTo>
                  <a:cubicBezTo>
                    <a:pt x="5715" y="6568824"/>
                    <a:pt x="0" y="6562329"/>
                    <a:pt x="0" y="6554390"/>
                  </a:cubicBezTo>
                  <a:lnTo>
                    <a:pt x="0" y="14434"/>
                  </a:lnTo>
                  <a:cubicBezTo>
                    <a:pt x="0" y="6495"/>
                    <a:pt x="5715" y="0"/>
                    <a:pt x="12700" y="0"/>
                  </a:cubicBezTo>
                  <a:moveTo>
                    <a:pt x="12700" y="28868"/>
                  </a:moveTo>
                  <a:lnTo>
                    <a:pt x="12700" y="14434"/>
                  </a:lnTo>
                  <a:lnTo>
                    <a:pt x="25400" y="14434"/>
                  </a:lnTo>
                  <a:lnTo>
                    <a:pt x="25400" y="6554390"/>
                  </a:lnTo>
                  <a:lnTo>
                    <a:pt x="12700" y="6554390"/>
                  </a:lnTo>
                  <a:lnTo>
                    <a:pt x="12700" y="6539957"/>
                  </a:lnTo>
                  <a:lnTo>
                    <a:pt x="10899902" y="6539957"/>
                  </a:lnTo>
                  <a:lnTo>
                    <a:pt x="10899902" y="6554390"/>
                  </a:lnTo>
                  <a:lnTo>
                    <a:pt x="10887202" y="6554390"/>
                  </a:lnTo>
                  <a:lnTo>
                    <a:pt x="10887202" y="14434"/>
                  </a:lnTo>
                  <a:lnTo>
                    <a:pt x="10899902" y="14434"/>
                  </a:lnTo>
                  <a:lnTo>
                    <a:pt x="10899902" y="28868"/>
                  </a:lnTo>
                  <a:lnTo>
                    <a:pt x="12700" y="28868"/>
                  </a:lnTo>
                  <a:close/>
                </a:path>
              </a:pathLst>
            </a:custGeom>
            <a:solidFill>
              <a:srgbClr val="666666"/>
            </a:solidFill>
          </p:spPr>
          <p:txBody>
            <a:bodyPr/>
            <a:lstStyle/>
            <a:p>
              <a:endParaRPr lang="zh-TW" altLang="en-US"/>
            </a:p>
          </p:txBody>
        </p:sp>
        <p:sp>
          <p:nvSpPr>
            <p:cNvPr id="20" name="TextBox 20"/>
            <p:cNvSpPr txBox="1"/>
            <p:nvPr/>
          </p:nvSpPr>
          <p:spPr>
            <a:xfrm>
              <a:off x="0" y="-28575"/>
              <a:ext cx="10912600" cy="6597433"/>
            </a:xfrm>
            <a:prstGeom prst="rect">
              <a:avLst/>
            </a:prstGeom>
          </p:spPr>
          <p:txBody>
            <a:bodyPr lIns="50800" tIns="50800" rIns="50800" bIns="50800" rtlCol="0" anchor="t"/>
            <a:lstStyle/>
            <a:p>
              <a:pPr algn="l">
                <a:lnSpc>
                  <a:spcPts val="3840"/>
                </a:lnSpc>
              </a:pPr>
              <a:r>
                <a:rPr lang="en-US" sz="3200">
                  <a:solidFill>
                    <a:srgbClr val="0957D0"/>
                  </a:solidFill>
                  <a:latin typeface="Arimo"/>
                  <a:ea typeface="Arimo"/>
                  <a:cs typeface="Arimo"/>
                  <a:sym typeface="Arimo"/>
                </a:rPr>
                <a:t>Response</a:t>
              </a:r>
            </a:p>
            <a:p>
              <a:pPr marL="604519" lvl="1" indent="-302260" algn="l">
                <a:lnSpc>
                  <a:spcPts val="3863"/>
                </a:lnSpc>
                <a:buFont typeface="Arial"/>
                <a:buChar char="•"/>
              </a:pPr>
              <a:r>
                <a:rPr lang="en-US" sz="2799">
                  <a:solidFill>
                    <a:srgbClr val="000000"/>
                  </a:solidFill>
                  <a:latin typeface="Arimo"/>
                  <a:ea typeface="Arimo"/>
                  <a:cs typeface="Arimo"/>
                  <a:sym typeface="Arimo"/>
                </a:rPr>
                <a:t>聖基茨和尼維斯 (Saint Kitts and Nevis)</a:t>
              </a:r>
            </a:p>
            <a:p>
              <a:pPr marL="604519" lvl="1" indent="-302260" algn="l">
                <a:lnSpc>
                  <a:spcPts val="3863"/>
                </a:lnSpc>
                <a:buFont typeface="Arial"/>
                <a:buChar char="•"/>
              </a:pPr>
              <a:r>
                <a:rPr lang="en-US" sz="2799">
                  <a:solidFill>
                    <a:srgbClr val="000000"/>
                  </a:solidFill>
                  <a:latin typeface="Arimo"/>
                  <a:ea typeface="Arimo"/>
                  <a:cs typeface="Arimo"/>
                  <a:sym typeface="Arimo"/>
                </a:rPr>
                <a:t>聖露西亞 (Saint Lucia)</a:t>
              </a:r>
            </a:p>
            <a:p>
              <a:pPr marL="604519" lvl="1" indent="-302260" algn="l">
                <a:lnSpc>
                  <a:spcPts val="3863"/>
                </a:lnSpc>
                <a:buFont typeface="Arial"/>
                <a:buChar char="•"/>
              </a:pPr>
              <a:r>
                <a:rPr lang="en-US" sz="2799">
                  <a:solidFill>
                    <a:srgbClr val="000000"/>
                  </a:solidFill>
                  <a:latin typeface="Arimo"/>
                  <a:ea typeface="Arimo"/>
                  <a:cs typeface="Arimo"/>
                  <a:sym typeface="Arimo"/>
                </a:rPr>
                <a:t>聖皮埃爾和密克隆 (Saint Pierre and Miquelon)</a:t>
              </a:r>
            </a:p>
            <a:p>
              <a:pPr marL="604519" lvl="1" indent="-302260" algn="l">
                <a:lnSpc>
                  <a:spcPts val="3863"/>
                </a:lnSpc>
                <a:buFont typeface="Arial"/>
                <a:buChar char="•"/>
              </a:pPr>
              <a:r>
                <a:rPr lang="en-US" sz="2799">
                  <a:solidFill>
                    <a:srgbClr val="000000"/>
                  </a:solidFill>
                  <a:latin typeface="Arimo"/>
                  <a:ea typeface="Arimo"/>
                  <a:cs typeface="Arimo"/>
                  <a:sym typeface="Arimo"/>
                </a:rPr>
                <a:t>聖文森特和格林納丁斯 (Saint Vincent and the Grenadines)</a:t>
              </a:r>
            </a:p>
            <a:p>
              <a:pPr marL="604519" lvl="1" indent="-302260" algn="l">
                <a:lnSpc>
                  <a:spcPts val="3863"/>
                </a:lnSpc>
                <a:buFont typeface="Arial"/>
                <a:buChar char="•"/>
              </a:pPr>
              <a:r>
                <a:rPr lang="en-US" sz="2799">
                  <a:solidFill>
                    <a:srgbClr val="000000"/>
                  </a:solidFill>
                  <a:latin typeface="Arimo"/>
                  <a:ea typeface="Arimo"/>
                  <a:cs typeface="Arimo"/>
                  <a:sym typeface="Arimo"/>
                </a:rPr>
                <a:t>沙烏地阿拉伯 (Saudi Arabia)</a:t>
              </a:r>
            </a:p>
            <a:p>
              <a:pPr marL="604519" lvl="1" indent="-302260" algn="l">
                <a:lnSpc>
                  <a:spcPts val="3863"/>
                </a:lnSpc>
                <a:buFont typeface="Arial"/>
                <a:buChar char="•"/>
              </a:pPr>
              <a:r>
                <a:rPr lang="en-US" sz="2799">
                  <a:solidFill>
                    <a:srgbClr val="000000"/>
                  </a:solidFill>
                  <a:latin typeface="Arimo"/>
                  <a:ea typeface="Arimo"/>
                  <a:cs typeface="Arimo"/>
                  <a:sym typeface="Arimo"/>
                </a:rPr>
                <a:t>尚比亞 (Zambia)</a:t>
              </a:r>
            </a:p>
            <a:p>
              <a:pPr algn="l">
                <a:lnSpc>
                  <a:spcPts val="3036"/>
                </a:lnSpc>
              </a:pPr>
              <a:endParaRPr lang="en-US" sz="2799">
                <a:solidFill>
                  <a:srgbClr val="000000"/>
                </a:solidFill>
                <a:latin typeface="Arimo"/>
                <a:ea typeface="Arimo"/>
                <a:cs typeface="Arimo"/>
                <a:sym typeface="Arimo"/>
              </a:endParaRPr>
            </a:p>
            <a:p>
              <a:pPr algn="l">
                <a:lnSpc>
                  <a:spcPts val="3863"/>
                </a:lnSpc>
              </a:pPr>
              <a:endParaRPr lang="en-US" sz="2799">
                <a:solidFill>
                  <a:srgbClr val="000000"/>
                </a:solidFill>
                <a:latin typeface="Arimo"/>
                <a:ea typeface="Arimo"/>
                <a:cs typeface="Arimo"/>
                <a:sym typeface="Arimo"/>
              </a:endParaRPr>
            </a:p>
          </p:txBody>
        </p:sp>
      </p:grpSp>
      <p:sp>
        <p:nvSpPr>
          <p:cNvPr id="21" name="TextBox 21"/>
          <p:cNvSpPr txBox="1"/>
          <p:nvPr/>
        </p:nvSpPr>
        <p:spPr>
          <a:xfrm>
            <a:off x="1269482" y="987156"/>
            <a:ext cx="7874518" cy="2256282"/>
          </a:xfrm>
          <a:prstGeom prst="rect">
            <a:avLst/>
          </a:prstGeom>
        </p:spPr>
        <p:txBody>
          <a:bodyPr lIns="0" tIns="0" rIns="0" bIns="0" rtlCol="0" anchor="t">
            <a:spAutoFit/>
          </a:bodyPr>
          <a:lstStyle/>
          <a:p>
            <a:pPr algn="l">
              <a:lnSpc>
                <a:spcPts val="6623"/>
              </a:lnSpc>
            </a:pPr>
            <a:r>
              <a:rPr lang="en-US" sz="4800" b="1">
                <a:solidFill>
                  <a:srgbClr val="202124"/>
                </a:solidFill>
                <a:latin typeface="Arial Bold"/>
                <a:ea typeface="Arial Bold"/>
                <a:cs typeface="Arial Bold"/>
                <a:sym typeface="Arial Bold"/>
              </a:rPr>
              <a:t>但...語言模型時常文不對題...</a:t>
            </a:r>
          </a:p>
          <a:p>
            <a:pPr algn="l">
              <a:lnSpc>
                <a:spcPts val="6623"/>
              </a:lnSpc>
            </a:pPr>
            <a:r>
              <a:rPr lang="en-US" sz="4800" b="1">
                <a:solidFill>
                  <a:srgbClr val="202124"/>
                </a:solidFill>
                <a:latin typeface="Arial Bold"/>
                <a:ea typeface="Arial Bold"/>
                <a:cs typeface="Arial Bold"/>
                <a:sym typeface="Arial Bold"/>
              </a:rPr>
              <a:t>或根本就在胡說八道!!!!!</a:t>
            </a:r>
          </a:p>
          <a:p>
            <a:pPr algn="l">
              <a:lnSpc>
                <a:spcPts val="3863"/>
              </a:lnSpc>
            </a:pPr>
            <a:r>
              <a:rPr lang="en-US" sz="2799" b="1">
                <a:solidFill>
                  <a:srgbClr val="202124"/>
                </a:solidFill>
                <a:latin typeface="Arial Bold"/>
                <a:ea typeface="Arial Bold"/>
                <a:cs typeface="Arial Bold"/>
                <a:sym typeface="Arial Bold"/>
              </a:rPr>
              <a:t>(機器幻覺-Hallucinations)</a:t>
            </a:r>
          </a:p>
        </p:txBody>
      </p:sp>
      <p:sp>
        <p:nvSpPr>
          <p:cNvPr id="22" name="TextBox 22"/>
          <p:cNvSpPr txBox="1"/>
          <p:nvPr/>
        </p:nvSpPr>
        <p:spPr>
          <a:xfrm>
            <a:off x="8799944" y="2304529"/>
            <a:ext cx="6749492" cy="1099185"/>
          </a:xfrm>
          <a:prstGeom prst="rect">
            <a:avLst/>
          </a:prstGeom>
        </p:spPr>
        <p:txBody>
          <a:bodyPr lIns="0" tIns="0" rIns="0" bIns="0" rtlCol="0" anchor="t">
            <a:spAutoFit/>
          </a:bodyPr>
          <a:lstStyle/>
          <a:p>
            <a:pPr algn="l">
              <a:lnSpc>
                <a:spcPts val="4608"/>
              </a:lnSpc>
            </a:pPr>
            <a:r>
              <a:rPr lang="en-US" sz="3200">
                <a:solidFill>
                  <a:srgbClr val="4285F4"/>
                </a:solidFill>
                <a:latin typeface="Arimo"/>
                <a:ea typeface="Arimo"/>
                <a:cs typeface="Arimo"/>
                <a:sym typeface="Arimo"/>
              </a:rPr>
              <a:t>Prompt</a:t>
            </a:r>
          </a:p>
          <a:p>
            <a:pPr algn="l">
              <a:lnSpc>
                <a:spcPts val="4031"/>
              </a:lnSpc>
            </a:pPr>
            <a:r>
              <a:rPr lang="en-US" sz="2799">
                <a:solidFill>
                  <a:srgbClr val="434343"/>
                </a:solidFill>
                <a:latin typeface="Arimo"/>
                <a:ea typeface="Arimo"/>
                <a:cs typeface="Arimo"/>
                <a:sym typeface="Arimo"/>
              </a:rPr>
              <a:t>請給我五個名字開頭是"Sh"的國家</a:t>
            </a:r>
          </a:p>
        </p:txBody>
      </p:sp>
      <p:sp>
        <p:nvSpPr>
          <p:cNvPr id="23" name="TextBox 23"/>
          <p:cNvSpPr txBox="1"/>
          <p:nvPr/>
        </p:nvSpPr>
        <p:spPr>
          <a:xfrm>
            <a:off x="9144000" y="7652036"/>
            <a:ext cx="3352800" cy="887294"/>
          </a:xfrm>
          <a:prstGeom prst="rect">
            <a:avLst/>
          </a:prstGeom>
        </p:spPr>
        <p:txBody>
          <a:bodyPr wrap="square" lIns="0" tIns="0" rIns="0" bIns="0" rtlCol="0" anchor="t">
            <a:spAutoFit/>
          </a:bodyPr>
          <a:lstStyle/>
          <a:p>
            <a:pPr marL="0" lvl="0" indent="0" algn="ctr">
              <a:lnSpc>
                <a:spcPts val="7503"/>
              </a:lnSpc>
              <a:spcBef>
                <a:spcPct val="0"/>
              </a:spcBef>
            </a:pPr>
            <a:r>
              <a:rPr lang="en-US" sz="5359" dirty="0">
                <a:solidFill>
                  <a:srgbClr val="FF0000"/>
                </a:solidFill>
                <a:latin typeface="WenQuanYi"/>
                <a:ea typeface="WenQuanYi"/>
                <a:cs typeface="WenQuanYi"/>
                <a:sym typeface="WenQuanYi"/>
              </a:rPr>
              <a:t>蛤??????</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graphicFrame>
        <p:nvGraphicFramePr>
          <p:cNvPr id="14" name="Table 14"/>
          <p:cNvGraphicFramePr>
            <a:graphicFrameLocks noGrp="1"/>
          </p:cNvGraphicFramePr>
          <p:nvPr>
            <p:extLst>
              <p:ext uri="{D42A27DB-BD31-4B8C-83A1-F6EECF244321}">
                <p14:modId xmlns:p14="http://schemas.microsoft.com/office/powerpoint/2010/main" val="1519845431"/>
              </p:ext>
            </p:extLst>
          </p:nvPr>
        </p:nvGraphicFramePr>
        <p:xfrm>
          <a:off x="1276823" y="2993281"/>
          <a:ext cx="15715212" cy="5457825"/>
        </p:xfrm>
        <a:graphic>
          <a:graphicData uri="http://schemas.openxmlformats.org/drawingml/2006/table">
            <a:tbl>
              <a:tblPr/>
              <a:tblGrid>
                <a:gridCol w="5407527">
                  <a:extLst>
                    <a:ext uri="{9D8B030D-6E8A-4147-A177-3AD203B41FA5}">
                      <a16:colId xmlns:a16="http://schemas.microsoft.com/office/drawing/2014/main" val="20000"/>
                    </a:ext>
                  </a:extLst>
                </a:gridCol>
                <a:gridCol w="5533910">
                  <a:extLst>
                    <a:ext uri="{9D8B030D-6E8A-4147-A177-3AD203B41FA5}">
                      <a16:colId xmlns:a16="http://schemas.microsoft.com/office/drawing/2014/main" val="20001"/>
                    </a:ext>
                  </a:extLst>
                </a:gridCol>
                <a:gridCol w="4773775">
                  <a:extLst>
                    <a:ext uri="{9D8B030D-6E8A-4147-A177-3AD203B41FA5}">
                      <a16:colId xmlns:a16="http://schemas.microsoft.com/office/drawing/2014/main" val="20002"/>
                    </a:ext>
                  </a:extLst>
                </a:gridCol>
              </a:tblGrid>
              <a:tr h="1456063">
                <a:tc>
                  <a:txBody>
                    <a:bodyPr/>
                    <a:lstStyle/>
                    <a:p>
                      <a:pPr algn="ctr">
                        <a:lnSpc>
                          <a:spcPts val="3359"/>
                        </a:lnSpc>
                        <a:defRPr/>
                      </a:pPr>
                      <a:r>
                        <a:rPr lang="en-US" sz="2799">
                          <a:solidFill>
                            <a:srgbClr val="0957D0"/>
                          </a:solidFill>
                          <a:latin typeface="Arimo"/>
                          <a:ea typeface="Arimo"/>
                          <a:cs typeface="Arimo"/>
                          <a:sym typeface="Arimo"/>
                        </a:rPr>
                        <a:t>微調</a:t>
                      </a:r>
                      <a:endParaRPr lang="en-US" sz="1100"/>
                    </a:p>
                    <a:p>
                      <a:pPr algn="ctr">
                        <a:lnSpc>
                          <a:spcPts val="3359"/>
                        </a:lnSpc>
                      </a:pPr>
                      <a:r>
                        <a:rPr lang="en-US" sz="2799">
                          <a:solidFill>
                            <a:srgbClr val="0957D0"/>
                          </a:solidFill>
                          <a:latin typeface="Arimo"/>
                          <a:ea typeface="Arimo"/>
                          <a:cs typeface="Arimo"/>
                          <a:sym typeface="Arimo"/>
                        </a:rPr>
                        <a:t>(Fine-Tuning)</a:t>
                      </a: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tc>
                  <a:txBody>
                    <a:bodyPr/>
                    <a:lstStyle/>
                    <a:p>
                      <a:pPr algn="ctr">
                        <a:lnSpc>
                          <a:spcPts val="3359"/>
                        </a:lnSpc>
                        <a:defRPr/>
                      </a:pPr>
                      <a:r>
                        <a:rPr lang="en-US" sz="2799">
                          <a:solidFill>
                            <a:srgbClr val="0957D0"/>
                          </a:solidFill>
                          <a:latin typeface="Arimo"/>
                          <a:ea typeface="Arimo"/>
                          <a:cs typeface="Arimo"/>
                          <a:sym typeface="Arimo"/>
                        </a:rPr>
                        <a:t>人為查驗</a:t>
                      </a:r>
                      <a:endParaRPr lang="en-US" sz="1100"/>
                    </a:p>
                    <a:p>
                      <a:pPr algn="ctr">
                        <a:lnSpc>
                          <a:spcPts val="3359"/>
                        </a:lnSpc>
                      </a:pPr>
                      <a:r>
                        <a:rPr lang="en-US" sz="2799">
                          <a:solidFill>
                            <a:srgbClr val="0957D0"/>
                          </a:solidFill>
                          <a:latin typeface="Arimo"/>
                          <a:ea typeface="Arimo"/>
                          <a:cs typeface="Arimo"/>
                          <a:sym typeface="Arimo"/>
                        </a:rPr>
                        <a:t>(Make Humans Check)</a:t>
                      </a: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tc>
                  <a:txBody>
                    <a:bodyPr/>
                    <a:lstStyle/>
                    <a:p>
                      <a:pPr algn="ctr">
                        <a:lnSpc>
                          <a:spcPts val="3359"/>
                        </a:lnSpc>
                        <a:defRPr/>
                      </a:pPr>
                      <a:r>
                        <a:rPr lang="en-US" sz="2799">
                          <a:solidFill>
                            <a:srgbClr val="0957D0"/>
                          </a:solidFill>
                          <a:latin typeface="Arimo"/>
                          <a:ea typeface="Arimo"/>
                          <a:cs typeface="Arimo"/>
                          <a:sym typeface="Arimo"/>
                        </a:rPr>
                        <a:t>提示工程</a:t>
                      </a:r>
                      <a:endParaRPr lang="en-US" sz="1100"/>
                    </a:p>
                    <a:p>
                      <a:pPr algn="ctr">
                        <a:lnSpc>
                          <a:spcPts val="3359"/>
                        </a:lnSpc>
                      </a:pPr>
                      <a:r>
                        <a:rPr lang="en-US" sz="2799">
                          <a:solidFill>
                            <a:srgbClr val="0957D0"/>
                          </a:solidFill>
                          <a:latin typeface="Arimo"/>
                          <a:ea typeface="Arimo"/>
                          <a:cs typeface="Arimo"/>
                          <a:sym typeface="Arimo"/>
                        </a:rPr>
                        <a:t>(Prompt Engineering)</a:t>
                      </a: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extLst>
                  <a:ext uri="{0D108BD9-81ED-4DB2-BD59-A6C34878D82A}">
                    <a16:rowId xmlns:a16="http://schemas.microsoft.com/office/drawing/2014/main" val="10000"/>
                  </a:ext>
                </a:extLst>
              </a:tr>
              <a:tr h="4001762">
                <a:tc>
                  <a:txBody>
                    <a:bodyPr/>
                    <a:lstStyle/>
                    <a:p>
                      <a:pPr algn="l">
                        <a:lnSpc>
                          <a:spcPts val="3600"/>
                        </a:lnSpc>
                        <a:defRPr/>
                      </a:pPr>
                      <a:r>
                        <a:rPr lang="en-US" sz="2400" dirty="0" err="1">
                          <a:solidFill>
                            <a:srgbClr val="131416"/>
                          </a:solidFill>
                          <a:latin typeface="Arimo"/>
                          <a:ea typeface="Arimo"/>
                          <a:cs typeface="Arimo"/>
                          <a:sym typeface="Arimo"/>
                        </a:rPr>
                        <a:t>使用範例輸出輸入的方式來「教育」我們的模型</a:t>
                      </a:r>
                      <a:endParaRPr lang="en-US" sz="1100" dirty="0"/>
                    </a:p>
                    <a:p>
                      <a:pPr algn="l">
                        <a:lnSpc>
                          <a:spcPts val="3744"/>
                        </a:lnSpc>
                      </a:pPr>
                      <a:endParaRPr lang="en-US" sz="1100" dirty="0"/>
                    </a:p>
                    <a:p>
                      <a:pPr algn="l">
                        <a:lnSpc>
                          <a:spcPts val="3744"/>
                        </a:lnSpc>
                      </a:pPr>
                      <a:endParaRPr lang="en-US" sz="1100" dirty="0"/>
                    </a:p>
                    <a:p>
                      <a:pPr marL="598170" lvl="1" indent="-299085" algn="l">
                        <a:lnSpc>
                          <a:spcPts val="3744"/>
                        </a:lnSpc>
                        <a:buFont typeface="Arial"/>
                        <a:buChar char="•"/>
                      </a:pPr>
                      <a:r>
                        <a:rPr lang="en-US" sz="2400" dirty="0" err="1">
                          <a:solidFill>
                            <a:srgbClr val="FF0000"/>
                          </a:solidFill>
                          <a:latin typeface="Arimo"/>
                          <a:ea typeface="Arimo"/>
                          <a:cs typeface="Arimo"/>
                          <a:sym typeface="Arimo"/>
                        </a:rPr>
                        <a:t>需要準備大量範例資料</a:t>
                      </a:r>
                      <a:endParaRPr lang="en-US" sz="2400" dirty="0">
                        <a:solidFill>
                          <a:srgbClr val="FF0000"/>
                        </a:solidFill>
                        <a:latin typeface="Arimo"/>
                        <a:ea typeface="Arimo"/>
                        <a:cs typeface="Arimo"/>
                        <a:sym typeface="Arimo"/>
                      </a:endParaRPr>
                    </a:p>
                    <a:p>
                      <a:pPr marL="598018" lvl="1" indent="-299009" algn="l">
                        <a:lnSpc>
                          <a:spcPts val="3744"/>
                        </a:lnSpc>
                        <a:buFont typeface="Arial"/>
                        <a:buChar char="•"/>
                      </a:pPr>
                      <a:r>
                        <a:rPr lang="en-US" sz="2400" dirty="0" err="1">
                          <a:solidFill>
                            <a:srgbClr val="FF0000"/>
                          </a:solidFill>
                          <a:latin typeface="Arimo"/>
                          <a:ea typeface="Arimo"/>
                          <a:cs typeface="Arimo"/>
                          <a:sym typeface="Arimo"/>
                        </a:rPr>
                        <a:t>成本需求高</a:t>
                      </a:r>
                      <a:endParaRPr lang="en-US" sz="2400" dirty="0">
                        <a:solidFill>
                          <a:srgbClr val="FF0000"/>
                        </a:solidFill>
                        <a:latin typeface="Arimo"/>
                        <a:ea typeface="Arimo"/>
                        <a:cs typeface="Arimo"/>
                        <a:sym typeface="Arimo"/>
                      </a:endParaRPr>
                    </a:p>
                    <a:p>
                      <a:pPr marL="598170" lvl="1" indent="-299085" algn="l">
                        <a:lnSpc>
                          <a:spcPts val="3744"/>
                        </a:lnSpc>
                        <a:buFont typeface="Arial"/>
                        <a:buChar char="•"/>
                      </a:pPr>
                      <a:r>
                        <a:rPr lang="en-US" sz="2400" dirty="0" err="1">
                          <a:solidFill>
                            <a:srgbClr val="FF0000"/>
                          </a:solidFill>
                          <a:latin typeface="Arimo"/>
                          <a:ea typeface="Arimo"/>
                          <a:cs typeface="Arimo"/>
                          <a:sym typeface="Arimo"/>
                        </a:rPr>
                        <a:t>成效有限</a:t>
                      </a:r>
                      <a:endParaRPr lang="en-US" sz="2400" dirty="0">
                        <a:solidFill>
                          <a:srgbClr val="FF0000"/>
                        </a:solidFill>
                        <a:latin typeface="Arimo"/>
                        <a:ea typeface="Arimo"/>
                        <a:cs typeface="Arimo"/>
                        <a:sym typeface="Arimo"/>
                      </a:endParaRP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tc>
                  <a:txBody>
                    <a:bodyPr/>
                    <a:lstStyle/>
                    <a:p>
                      <a:pPr algn="l">
                        <a:lnSpc>
                          <a:spcPts val="3600"/>
                        </a:lnSpc>
                        <a:defRPr/>
                      </a:pPr>
                      <a:r>
                        <a:rPr lang="en-US" sz="2400">
                          <a:solidFill>
                            <a:srgbClr val="363A3D"/>
                          </a:solidFill>
                          <a:latin typeface="Arimo"/>
                          <a:ea typeface="Arimo"/>
                          <a:cs typeface="Arimo"/>
                          <a:sym typeface="Arimo"/>
                        </a:rPr>
                        <a:t>透過真人檢查的方式，確保模型輸出給使用者的資料都經過人為檢查</a:t>
                      </a:r>
                      <a:endParaRPr lang="en-US" sz="1100"/>
                    </a:p>
                    <a:p>
                      <a:pPr algn="l">
                        <a:lnSpc>
                          <a:spcPts val="4367"/>
                        </a:lnSpc>
                      </a:pPr>
                      <a:endParaRPr lang="en-US" sz="1100"/>
                    </a:p>
                    <a:p>
                      <a:pPr algn="l">
                        <a:lnSpc>
                          <a:spcPts val="4367"/>
                        </a:lnSpc>
                      </a:pPr>
                      <a:endParaRPr lang="en-US" sz="1100"/>
                    </a:p>
                    <a:p>
                      <a:pPr marL="598170" lvl="1" indent="-299085" algn="l">
                        <a:lnSpc>
                          <a:spcPts val="3744"/>
                        </a:lnSpc>
                        <a:buFont typeface="Arial"/>
                        <a:buChar char="•"/>
                      </a:pPr>
                      <a:r>
                        <a:rPr lang="en-US" sz="2400">
                          <a:solidFill>
                            <a:srgbClr val="FF0000"/>
                          </a:solidFill>
                          <a:latin typeface="Arimo"/>
                          <a:ea typeface="Arimo"/>
                          <a:cs typeface="Arimo"/>
                          <a:sym typeface="Arimo"/>
                        </a:rPr>
                        <a:t>反應性極差、成本需求極高</a:t>
                      </a:r>
                    </a:p>
                    <a:p>
                      <a:pPr marL="598170" lvl="1" indent="-299085" algn="l">
                        <a:lnSpc>
                          <a:spcPts val="3744"/>
                        </a:lnSpc>
                        <a:buFont typeface="Arial"/>
                        <a:buChar char="•"/>
                      </a:pPr>
                      <a:r>
                        <a:rPr lang="en-US" sz="2400">
                          <a:solidFill>
                            <a:srgbClr val="FF0000"/>
                          </a:solidFill>
                          <a:latin typeface="Arimo"/>
                          <a:ea typeface="Arimo"/>
                          <a:cs typeface="Arimo"/>
                          <a:sym typeface="Arimo"/>
                        </a:rPr>
                        <a:t>潛在人為疏失風險</a:t>
                      </a:r>
                    </a:p>
                    <a:p>
                      <a:pPr marL="697865" lvl="1" indent="-348932" algn="l">
                        <a:lnSpc>
                          <a:spcPts val="4367"/>
                        </a:lnSpc>
                      </a:pPr>
                      <a:endParaRPr lang="en-US" sz="2400">
                        <a:solidFill>
                          <a:srgbClr val="FF0000"/>
                        </a:solidFill>
                        <a:latin typeface="Arimo"/>
                        <a:ea typeface="Arimo"/>
                        <a:cs typeface="Arimo"/>
                        <a:sym typeface="Arimo"/>
                      </a:endParaRP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tc>
                  <a:txBody>
                    <a:bodyPr/>
                    <a:lstStyle/>
                    <a:p>
                      <a:pPr algn="l">
                        <a:lnSpc>
                          <a:spcPts val="3744"/>
                        </a:lnSpc>
                        <a:defRPr/>
                      </a:pPr>
                      <a:r>
                        <a:rPr lang="en-US" sz="2400" dirty="0" err="1">
                          <a:solidFill>
                            <a:srgbClr val="131416"/>
                          </a:solidFill>
                          <a:latin typeface="Arimo"/>
                          <a:ea typeface="Arimo"/>
                          <a:cs typeface="Arimo"/>
                          <a:sym typeface="Arimo"/>
                        </a:rPr>
                        <a:t>透過預先的提示，來規範</a:t>
                      </a:r>
                      <a:r>
                        <a:rPr lang="en-US" sz="2400" dirty="0">
                          <a:solidFill>
                            <a:srgbClr val="131416"/>
                          </a:solidFill>
                          <a:latin typeface="Arimo"/>
                          <a:ea typeface="Arimo"/>
                          <a:cs typeface="Arimo"/>
                          <a:sym typeface="Arimo"/>
                        </a:rPr>
                        <a:t>(</a:t>
                      </a:r>
                      <a:r>
                        <a:rPr lang="en-US" sz="2400" dirty="0" err="1">
                          <a:solidFill>
                            <a:srgbClr val="131416"/>
                          </a:solidFill>
                          <a:latin typeface="Arimo"/>
                          <a:ea typeface="Arimo"/>
                          <a:cs typeface="Arimo"/>
                          <a:sym typeface="Arimo"/>
                        </a:rPr>
                        <a:t>或提示</a:t>
                      </a:r>
                      <a:r>
                        <a:rPr lang="en-US" sz="2400" dirty="0">
                          <a:solidFill>
                            <a:srgbClr val="131416"/>
                          </a:solidFill>
                          <a:latin typeface="Arimo"/>
                          <a:ea typeface="Arimo"/>
                          <a:cs typeface="Arimo"/>
                          <a:sym typeface="Arimo"/>
                        </a:rPr>
                        <a:t>)</a:t>
                      </a:r>
                      <a:r>
                        <a:rPr lang="en-US" sz="2400" dirty="0" err="1">
                          <a:solidFill>
                            <a:srgbClr val="131416"/>
                          </a:solidFill>
                          <a:latin typeface="Arimo"/>
                          <a:ea typeface="Arimo"/>
                          <a:cs typeface="Arimo"/>
                          <a:sym typeface="Arimo"/>
                        </a:rPr>
                        <a:t>模型的未來回答方向</a:t>
                      </a:r>
                      <a:endParaRPr lang="en-US" sz="1100" dirty="0"/>
                    </a:p>
                    <a:p>
                      <a:pPr algn="l">
                        <a:lnSpc>
                          <a:spcPts val="3744"/>
                        </a:lnSpc>
                      </a:pPr>
                      <a:endParaRPr lang="en-US" sz="1100" dirty="0"/>
                    </a:p>
                    <a:p>
                      <a:pPr marL="598170" lvl="1" indent="-299085" algn="l">
                        <a:lnSpc>
                          <a:spcPts val="3744"/>
                        </a:lnSpc>
                        <a:buFont typeface="Arial"/>
                        <a:buChar char="•"/>
                      </a:pPr>
                      <a:r>
                        <a:rPr lang="en-US" sz="2400" dirty="0" err="1">
                          <a:solidFill>
                            <a:srgbClr val="FF0000"/>
                          </a:solidFill>
                          <a:latin typeface="Arimo"/>
                          <a:ea typeface="Arimo"/>
                          <a:cs typeface="Arimo"/>
                          <a:sym typeface="Arimo"/>
                        </a:rPr>
                        <a:t>只能透過訓練資料作調整</a:t>
                      </a:r>
                      <a:endParaRPr lang="en-US" sz="2400" dirty="0">
                        <a:solidFill>
                          <a:srgbClr val="FF0000"/>
                        </a:solidFill>
                        <a:latin typeface="Arimo"/>
                        <a:ea typeface="Arimo"/>
                        <a:cs typeface="Arimo"/>
                        <a:sym typeface="Arimo"/>
                      </a:endParaRPr>
                    </a:p>
                    <a:p>
                      <a:pPr marL="598170" lvl="1" indent="-299085" algn="l">
                        <a:lnSpc>
                          <a:spcPts val="3744"/>
                        </a:lnSpc>
                        <a:buFont typeface="Arial"/>
                        <a:buChar char="•"/>
                      </a:pPr>
                      <a:r>
                        <a:rPr lang="en-US" sz="2400" dirty="0" err="1">
                          <a:solidFill>
                            <a:srgbClr val="FF0000"/>
                          </a:solidFill>
                          <a:latin typeface="Arimo"/>
                          <a:ea typeface="Arimo"/>
                          <a:cs typeface="Arimo"/>
                          <a:sym typeface="Arimo"/>
                        </a:rPr>
                        <a:t>可能面臨Token</a:t>
                      </a:r>
                      <a:r>
                        <a:rPr lang="en-US" sz="2400" dirty="0">
                          <a:solidFill>
                            <a:srgbClr val="FF0000"/>
                          </a:solidFill>
                          <a:latin typeface="Arimo"/>
                          <a:ea typeface="Arimo"/>
                          <a:cs typeface="Arimo"/>
                          <a:sym typeface="Arimo"/>
                        </a:rPr>
                        <a:t> </a:t>
                      </a:r>
                      <a:r>
                        <a:rPr lang="en-US" sz="2400" dirty="0" err="1">
                          <a:solidFill>
                            <a:srgbClr val="FF0000"/>
                          </a:solidFill>
                          <a:latin typeface="Arimo"/>
                          <a:ea typeface="Arimo"/>
                          <a:cs typeface="Arimo"/>
                          <a:sym typeface="Arimo"/>
                        </a:rPr>
                        <a:t>限制</a:t>
                      </a:r>
                      <a:endParaRPr lang="en-US" sz="2400" dirty="0">
                        <a:solidFill>
                          <a:srgbClr val="FF0000"/>
                        </a:solidFill>
                        <a:latin typeface="Arimo"/>
                        <a:ea typeface="Arimo"/>
                        <a:cs typeface="Arimo"/>
                        <a:sym typeface="Arimo"/>
                      </a:endParaRPr>
                    </a:p>
                    <a:p>
                      <a:pPr marL="598018" lvl="1" indent="-299009" algn="l">
                        <a:lnSpc>
                          <a:spcPts val="3744"/>
                        </a:lnSpc>
                        <a:buFont typeface="Arial"/>
                        <a:buChar char="•"/>
                      </a:pPr>
                      <a:r>
                        <a:rPr lang="en-US" sz="2400" dirty="0" err="1">
                          <a:solidFill>
                            <a:srgbClr val="FF0000"/>
                          </a:solidFill>
                          <a:latin typeface="Arimo"/>
                          <a:ea typeface="Arimo"/>
                          <a:cs typeface="Arimo"/>
                          <a:sym typeface="Arimo"/>
                        </a:rPr>
                        <a:t>容易受到上下文影響</a:t>
                      </a:r>
                      <a:endParaRPr lang="en-US" sz="2400" dirty="0">
                        <a:solidFill>
                          <a:srgbClr val="FF0000"/>
                        </a:solidFill>
                        <a:latin typeface="Arimo"/>
                        <a:ea typeface="Arimo"/>
                        <a:cs typeface="Arimo"/>
                        <a:sym typeface="Arimo"/>
                      </a:endParaRPr>
                    </a:p>
                    <a:p>
                      <a:pPr marL="598170" lvl="1" indent="-299085" algn="l">
                        <a:lnSpc>
                          <a:spcPts val="3744"/>
                        </a:lnSpc>
                        <a:buFont typeface="Arial"/>
                        <a:buChar char="•"/>
                      </a:pPr>
                      <a:r>
                        <a:rPr lang="en-US" sz="2400" dirty="0" err="1">
                          <a:solidFill>
                            <a:srgbClr val="FF0000"/>
                          </a:solidFill>
                          <a:latin typeface="Arimo"/>
                          <a:ea typeface="Arimo"/>
                          <a:cs typeface="Arimo"/>
                          <a:sym typeface="Arimo"/>
                        </a:rPr>
                        <a:t>不符合成本效益</a:t>
                      </a:r>
                      <a:r>
                        <a:rPr lang="en-US" sz="2400" dirty="0">
                          <a:solidFill>
                            <a:srgbClr val="FF0000"/>
                          </a:solidFill>
                          <a:latin typeface="Arimo"/>
                          <a:ea typeface="Arimo"/>
                          <a:cs typeface="Arimo"/>
                          <a:sym typeface="Arimo"/>
                        </a:rPr>
                        <a:t>:  </a:t>
                      </a:r>
                      <a:r>
                        <a:rPr lang="en-US" sz="2400" dirty="0" err="1">
                          <a:solidFill>
                            <a:srgbClr val="FF0000"/>
                          </a:solidFill>
                          <a:latin typeface="Arimo"/>
                          <a:ea typeface="Arimo"/>
                          <a:cs typeface="Arimo"/>
                          <a:sym typeface="Arimo"/>
                        </a:rPr>
                        <a:t>花費</a:t>
                      </a:r>
                      <a:r>
                        <a:rPr lang="en-US" sz="2400" dirty="0">
                          <a:solidFill>
                            <a:srgbClr val="FF0000"/>
                          </a:solidFill>
                          <a:latin typeface="Arimo"/>
                          <a:ea typeface="Arimo"/>
                          <a:cs typeface="Arimo"/>
                          <a:sym typeface="Arimo"/>
                        </a:rPr>
                        <a:t>/</a:t>
                      </a:r>
                      <a:r>
                        <a:rPr lang="en-US" sz="2400" dirty="0" err="1">
                          <a:solidFill>
                            <a:srgbClr val="FF0000"/>
                          </a:solidFill>
                          <a:latin typeface="Arimo"/>
                          <a:ea typeface="Arimo"/>
                          <a:cs typeface="Arimo"/>
                          <a:sym typeface="Arimo"/>
                        </a:rPr>
                        <a:t>成效</a:t>
                      </a:r>
                      <a:endParaRPr lang="en-US" sz="2400" dirty="0">
                        <a:solidFill>
                          <a:srgbClr val="FF0000"/>
                        </a:solidFill>
                        <a:latin typeface="Arimo"/>
                        <a:ea typeface="Arimo"/>
                        <a:cs typeface="Arimo"/>
                        <a:sym typeface="Arimo"/>
                      </a:endParaRP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TextBox 15"/>
          <p:cNvSpPr txBox="1"/>
          <p:nvPr/>
        </p:nvSpPr>
        <p:spPr>
          <a:xfrm>
            <a:off x="1276823" y="1061654"/>
            <a:ext cx="12362775" cy="1543050"/>
          </a:xfrm>
          <a:prstGeom prst="rect">
            <a:avLst/>
          </a:prstGeom>
        </p:spPr>
        <p:txBody>
          <a:bodyPr lIns="0" tIns="0" rIns="0" bIns="0" rtlCol="0" anchor="t">
            <a:spAutoFit/>
          </a:bodyPr>
          <a:lstStyle/>
          <a:p>
            <a:pPr algn="l">
              <a:lnSpc>
                <a:spcPts val="5759"/>
              </a:lnSpc>
            </a:pPr>
            <a:r>
              <a:rPr lang="en-US" sz="4800" b="1">
                <a:solidFill>
                  <a:srgbClr val="202124"/>
                </a:solidFill>
                <a:latin typeface="Arial Bold"/>
                <a:ea typeface="Arial Bold"/>
                <a:cs typeface="Arial Bold"/>
                <a:sym typeface="Arial Bold"/>
              </a:rPr>
              <a:t>調教模型</a:t>
            </a:r>
          </a:p>
          <a:p>
            <a:pPr algn="l">
              <a:lnSpc>
                <a:spcPts val="5759"/>
              </a:lnSpc>
            </a:pPr>
            <a:r>
              <a:rPr lang="en-US" sz="4800" b="1">
                <a:solidFill>
                  <a:srgbClr val="202124"/>
                </a:solidFill>
                <a:latin typeface="Arial Bold"/>
                <a:ea typeface="Arial Bold"/>
                <a:cs typeface="Arial Bold"/>
                <a:sym typeface="Arial Bold"/>
              </a:rPr>
              <a:t>來讓模型的回答更加準確!</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2165795" y="3296031"/>
            <a:ext cx="13956411" cy="4817364"/>
          </a:xfrm>
          <a:prstGeom prst="rect">
            <a:avLst/>
          </a:prstGeom>
        </p:spPr>
        <p:txBody>
          <a:bodyPr lIns="0" tIns="0" rIns="0" bIns="0" rtlCol="0" anchor="t">
            <a:spAutoFit/>
          </a:bodyPr>
          <a:lstStyle/>
          <a:p>
            <a:pPr algn="l">
              <a:lnSpc>
                <a:spcPts val="6480"/>
              </a:lnSpc>
            </a:pPr>
            <a:r>
              <a:rPr lang="en-US" sz="3600" b="1">
                <a:solidFill>
                  <a:srgbClr val="4A86E8"/>
                </a:solidFill>
                <a:latin typeface="Arimo Bold"/>
                <a:ea typeface="Arimo Bold"/>
                <a:cs typeface="Arimo Bold"/>
                <a:sym typeface="Arimo Bold"/>
              </a:rPr>
              <a:t>原本遇到的問題:</a:t>
            </a:r>
          </a:p>
          <a:p>
            <a:pPr marL="690881" lvl="1" indent="-345440" algn="l">
              <a:lnSpc>
                <a:spcPts val="4416"/>
              </a:lnSpc>
              <a:buFont typeface="Arial"/>
              <a:buChar char="•"/>
            </a:pPr>
            <a:r>
              <a:rPr lang="en-US" sz="3200">
                <a:solidFill>
                  <a:srgbClr val="000000"/>
                </a:solidFill>
                <a:latin typeface="Arimo"/>
                <a:ea typeface="Arimo"/>
                <a:cs typeface="Arimo"/>
                <a:sym typeface="Arimo"/>
              </a:rPr>
              <a:t>由其他公司訓練的LLMs不會知道特定領域的知識或是公司的商業資料</a:t>
            </a:r>
          </a:p>
          <a:p>
            <a:pPr marL="690881" lvl="1" indent="-345440" algn="l">
              <a:lnSpc>
                <a:spcPts val="4416"/>
              </a:lnSpc>
              <a:buFont typeface="Arial"/>
              <a:buChar char="•"/>
            </a:pPr>
            <a:r>
              <a:rPr lang="en-US" sz="3200">
                <a:solidFill>
                  <a:srgbClr val="000000"/>
                </a:solidFill>
                <a:latin typeface="Arimo"/>
                <a:ea typeface="Arimo"/>
                <a:cs typeface="Arimo"/>
                <a:sym typeface="Arimo"/>
              </a:rPr>
              <a:t>LLMs無法用於即時資訊(因為沒有受過新資料的訓練)</a:t>
            </a:r>
          </a:p>
          <a:p>
            <a:pPr marL="690881" lvl="1" indent="-345440" algn="l">
              <a:lnSpc>
                <a:spcPts val="4416"/>
              </a:lnSpc>
              <a:buFont typeface="Arial"/>
              <a:buChar char="•"/>
            </a:pPr>
            <a:r>
              <a:rPr lang="en-US" sz="3200">
                <a:solidFill>
                  <a:srgbClr val="000000"/>
                </a:solidFill>
                <a:latin typeface="Arimo"/>
                <a:ea typeface="Arimo"/>
                <a:cs typeface="Arimo"/>
                <a:sym typeface="Arimo"/>
              </a:rPr>
              <a:t>LLM  在「提供領域知識參考文獻」上具備一定挑戰性</a:t>
            </a:r>
          </a:p>
          <a:p>
            <a:pPr algn="l">
              <a:lnSpc>
                <a:spcPts val="4416"/>
              </a:lnSpc>
            </a:pPr>
            <a:endParaRPr lang="en-US" sz="3200">
              <a:solidFill>
                <a:srgbClr val="000000"/>
              </a:solidFill>
              <a:latin typeface="Arimo"/>
              <a:ea typeface="Arimo"/>
              <a:cs typeface="Arimo"/>
              <a:sym typeface="Arimo"/>
            </a:endParaRPr>
          </a:p>
          <a:p>
            <a:pPr algn="l">
              <a:lnSpc>
                <a:spcPts val="4967"/>
              </a:lnSpc>
            </a:pPr>
            <a:r>
              <a:rPr lang="en-US" sz="3600" b="1">
                <a:solidFill>
                  <a:srgbClr val="4285F4"/>
                </a:solidFill>
                <a:latin typeface="Arimo Bold"/>
                <a:ea typeface="Arimo Bold"/>
                <a:cs typeface="Arimo Bold"/>
                <a:sym typeface="Arimo Bold"/>
              </a:rPr>
              <a:t>我們的解決辦法:</a:t>
            </a:r>
          </a:p>
          <a:p>
            <a:pPr marL="690881" lvl="1" indent="-345440" algn="l">
              <a:lnSpc>
                <a:spcPts val="4416"/>
              </a:lnSpc>
              <a:buFont typeface="Arial"/>
              <a:buChar char="•"/>
            </a:pPr>
            <a:r>
              <a:rPr lang="en-US" sz="3200">
                <a:solidFill>
                  <a:srgbClr val="000000"/>
                </a:solidFill>
                <a:latin typeface="Arimo"/>
                <a:ea typeface="Arimo"/>
                <a:cs typeface="Arimo"/>
                <a:sym typeface="Arimo"/>
              </a:rPr>
              <a:t>使用領域知識資料檢索系統，給 LLM 你的專屬領域知識</a:t>
            </a:r>
          </a:p>
          <a:p>
            <a:pPr marL="690881" lvl="1" indent="-345440" algn="l">
              <a:lnSpc>
                <a:spcPts val="4416"/>
              </a:lnSpc>
              <a:buFont typeface="Arial"/>
              <a:buChar char="•"/>
            </a:pPr>
            <a:r>
              <a:rPr lang="en-US" sz="3200">
                <a:solidFill>
                  <a:srgbClr val="000000"/>
                </a:solidFill>
                <a:latin typeface="Arimo"/>
                <a:ea typeface="Arimo"/>
                <a:cs typeface="Arimo"/>
                <a:sym typeface="Arimo"/>
              </a:rPr>
              <a:t>將資料檢索系統填入即時資料，並給 LLM 相關即時背景資訊</a:t>
            </a:r>
          </a:p>
        </p:txBody>
      </p:sp>
      <p:sp>
        <p:nvSpPr>
          <p:cNvPr id="14" name="TextBox 14"/>
          <p:cNvSpPr txBox="1"/>
          <p:nvPr/>
        </p:nvSpPr>
        <p:spPr>
          <a:xfrm>
            <a:off x="1269482" y="1139556"/>
            <a:ext cx="12362775" cy="196215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這時候，我們也可以使用......</a:t>
            </a:r>
          </a:p>
          <a:p>
            <a:pPr algn="l">
              <a:lnSpc>
                <a:spcPts val="7999"/>
              </a:lnSpc>
            </a:pPr>
            <a:r>
              <a:rPr lang="en-US" sz="6399" b="1">
                <a:solidFill>
                  <a:srgbClr val="131416"/>
                </a:solidFill>
                <a:latin typeface="Arimo Bold"/>
                <a:ea typeface="Arimo Bold"/>
                <a:cs typeface="Arimo Bold"/>
                <a:sym typeface="Arimo Bold"/>
              </a:rPr>
              <a:t>檢索增強生成 </a:t>
            </a:r>
          </a:p>
          <a:p>
            <a:pPr algn="l">
              <a:lnSpc>
                <a:spcPts val="4000"/>
              </a:lnSpc>
            </a:pPr>
            <a:r>
              <a:rPr lang="en-US" sz="3200" b="1">
                <a:solidFill>
                  <a:srgbClr val="131416"/>
                </a:solidFill>
                <a:latin typeface="Arimo Bold"/>
                <a:ea typeface="Arimo Bold"/>
                <a:cs typeface="Arimo Bold"/>
                <a:sym typeface="Arimo Bold"/>
              </a:rPr>
              <a:t>(RAG-Retrieval Augmented Generate)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grpSp>
        <p:nvGrpSpPr>
          <p:cNvPr id="13" name="Group 13"/>
          <p:cNvGrpSpPr/>
          <p:nvPr/>
        </p:nvGrpSpPr>
        <p:grpSpPr>
          <a:xfrm>
            <a:off x="3872603" y="3165172"/>
            <a:ext cx="10308714" cy="5494500"/>
            <a:chOff x="0" y="0"/>
            <a:chExt cx="13744953" cy="7326000"/>
          </a:xfrm>
        </p:grpSpPr>
        <p:sp>
          <p:nvSpPr>
            <p:cNvPr id="14" name="Freeform 14"/>
            <p:cNvSpPr/>
            <p:nvPr/>
          </p:nvSpPr>
          <p:spPr>
            <a:xfrm>
              <a:off x="0" y="0"/>
              <a:ext cx="13744978" cy="7325995"/>
            </a:xfrm>
            <a:custGeom>
              <a:avLst/>
              <a:gdLst/>
              <a:ahLst/>
              <a:cxnLst/>
              <a:rect l="l" t="t" r="r" b="b"/>
              <a:pathLst>
                <a:path w="13744978" h="7325995">
                  <a:moveTo>
                    <a:pt x="0" y="229362"/>
                  </a:moveTo>
                  <a:cubicBezTo>
                    <a:pt x="0" y="102616"/>
                    <a:pt x="97242" y="0"/>
                    <a:pt x="216998" y="0"/>
                  </a:cubicBezTo>
                  <a:lnTo>
                    <a:pt x="13527979" y="0"/>
                  </a:lnTo>
                  <a:lnTo>
                    <a:pt x="13527979" y="25400"/>
                  </a:lnTo>
                  <a:lnTo>
                    <a:pt x="13527979" y="0"/>
                  </a:lnTo>
                  <a:cubicBezTo>
                    <a:pt x="13647734" y="0"/>
                    <a:pt x="13744978" y="102616"/>
                    <a:pt x="13744978" y="229362"/>
                  </a:cubicBezTo>
                  <a:lnTo>
                    <a:pt x="13721024" y="229362"/>
                  </a:lnTo>
                  <a:lnTo>
                    <a:pt x="13744978" y="229362"/>
                  </a:lnTo>
                  <a:lnTo>
                    <a:pt x="13744978" y="7096633"/>
                  </a:lnTo>
                  <a:lnTo>
                    <a:pt x="13721024" y="7096633"/>
                  </a:lnTo>
                  <a:lnTo>
                    <a:pt x="13744978" y="7096633"/>
                  </a:lnTo>
                  <a:cubicBezTo>
                    <a:pt x="13744978" y="7223378"/>
                    <a:pt x="13647734" y="7325995"/>
                    <a:pt x="13527979" y="7325995"/>
                  </a:cubicBezTo>
                  <a:lnTo>
                    <a:pt x="13527979" y="7300595"/>
                  </a:lnTo>
                  <a:lnTo>
                    <a:pt x="13527979" y="7325995"/>
                  </a:lnTo>
                  <a:lnTo>
                    <a:pt x="216998" y="7325995"/>
                  </a:lnTo>
                  <a:lnTo>
                    <a:pt x="216998" y="7300595"/>
                  </a:lnTo>
                  <a:lnTo>
                    <a:pt x="216998" y="7325995"/>
                  </a:lnTo>
                  <a:cubicBezTo>
                    <a:pt x="97242" y="7325995"/>
                    <a:pt x="0" y="7223378"/>
                    <a:pt x="0" y="7096633"/>
                  </a:cubicBezTo>
                  <a:lnTo>
                    <a:pt x="0" y="229362"/>
                  </a:lnTo>
                  <a:lnTo>
                    <a:pt x="23951" y="229362"/>
                  </a:lnTo>
                  <a:lnTo>
                    <a:pt x="0" y="229362"/>
                  </a:lnTo>
                  <a:moveTo>
                    <a:pt x="47902" y="229362"/>
                  </a:moveTo>
                  <a:lnTo>
                    <a:pt x="47902" y="7096633"/>
                  </a:lnTo>
                  <a:lnTo>
                    <a:pt x="23951" y="7096633"/>
                  </a:lnTo>
                  <a:lnTo>
                    <a:pt x="47902" y="7096633"/>
                  </a:lnTo>
                  <a:cubicBezTo>
                    <a:pt x="47902" y="7195185"/>
                    <a:pt x="123468" y="7275195"/>
                    <a:pt x="216998" y="7275195"/>
                  </a:cubicBezTo>
                  <a:lnTo>
                    <a:pt x="13527979" y="7275195"/>
                  </a:lnTo>
                  <a:cubicBezTo>
                    <a:pt x="13621389" y="7275195"/>
                    <a:pt x="13697074" y="7195185"/>
                    <a:pt x="13697074" y="7096633"/>
                  </a:cubicBezTo>
                  <a:lnTo>
                    <a:pt x="13697074" y="229362"/>
                  </a:lnTo>
                  <a:cubicBezTo>
                    <a:pt x="13697074" y="130810"/>
                    <a:pt x="13621508" y="50800"/>
                    <a:pt x="13527979" y="50800"/>
                  </a:cubicBezTo>
                  <a:lnTo>
                    <a:pt x="216998" y="50800"/>
                  </a:lnTo>
                  <a:lnTo>
                    <a:pt x="216998" y="25400"/>
                  </a:lnTo>
                  <a:lnTo>
                    <a:pt x="216998" y="50800"/>
                  </a:lnTo>
                  <a:cubicBezTo>
                    <a:pt x="123468" y="50800"/>
                    <a:pt x="47902" y="130810"/>
                    <a:pt x="47902" y="229362"/>
                  </a:cubicBezTo>
                  <a:close/>
                </a:path>
              </a:pathLst>
            </a:custGeom>
            <a:solidFill>
              <a:srgbClr val="999999"/>
            </a:solidFill>
          </p:spPr>
          <p:txBody>
            <a:bodyPr/>
            <a:lstStyle/>
            <a:p>
              <a:endParaRPr lang="zh-TW" altLang="en-US"/>
            </a:p>
          </p:txBody>
        </p:sp>
      </p:grpSp>
      <p:grpSp>
        <p:nvGrpSpPr>
          <p:cNvPr id="23" name="Group 23"/>
          <p:cNvGrpSpPr/>
          <p:nvPr/>
        </p:nvGrpSpPr>
        <p:grpSpPr>
          <a:xfrm>
            <a:off x="4295124" y="6356051"/>
            <a:ext cx="1277352" cy="1288382"/>
            <a:chOff x="0" y="0"/>
            <a:chExt cx="1703136" cy="1717843"/>
          </a:xfrm>
        </p:grpSpPr>
        <p:sp>
          <p:nvSpPr>
            <p:cNvPr id="24" name="Freeform 24"/>
            <p:cNvSpPr/>
            <p:nvPr/>
          </p:nvSpPr>
          <p:spPr>
            <a:xfrm>
              <a:off x="12700" y="12700"/>
              <a:ext cx="1677670" cy="1692402"/>
            </a:xfrm>
            <a:custGeom>
              <a:avLst/>
              <a:gdLst/>
              <a:ahLst/>
              <a:cxnLst/>
              <a:rect l="l" t="t" r="r" b="b"/>
              <a:pathLst>
                <a:path w="1677670" h="1692402">
                  <a:moveTo>
                    <a:pt x="0" y="282067"/>
                  </a:moveTo>
                  <a:cubicBezTo>
                    <a:pt x="0" y="126238"/>
                    <a:pt x="375539" y="0"/>
                    <a:pt x="838835" y="0"/>
                  </a:cubicBezTo>
                  <a:cubicBezTo>
                    <a:pt x="1302131" y="0"/>
                    <a:pt x="1677670" y="126238"/>
                    <a:pt x="1677670" y="282067"/>
                  </a:cubicBezTo>
                  <a:lnTo>
                    <a:pt x="1677670" y="1410335"/>
                  </a:lnTo>
                  <a:cubicBezTo>
                    <a:pt x="1677670" y="1566164"/>
                    <a:pt x="1302131" y="1692402"/>
                    <a:pt x="838835" y="1692402"/>
                  </a:cubicBezTo>
                  <a:cubicBezTo>
                    <a:pt x="375539" y="1692402"/>
                    <a:pt x="0" y="1566164"/>
                    <a:pt x="0" y="1410335"/>
                  </a:cubicBezTo>
                  <a:close/>
                </a:path>
              </a:pathLst>
            </a:custGeom>
            <a:solidFill>
              <a:srgbClr val="FFFFFF"/>
            </a:solidFill>
          </p:spPr>
          <p:txBody>
            <a:bodyPr/>
            <a:lstStyle/>
            <a:p>
              <a:endParaRPr lang="zh-TW" altLang="en-US"/>
            </a:p>
          </p:txBody>
        </p:sp>
        <p:sp>
          <p:nvSpPr>
            <p:cNvPr id="25" name="Freeform 25"/>
            <p:cNvSpPr/>
            <p:nvPr/>
          </p:nvSpPr>
          <p:spPr>
            <a:xfrm>
              <a:off x="12700" y="294767"/>
              <a:ext cx="1677797" cy="282067"/>
            </a:xfrm>
            <a:custGeom>
              <a:avLst/>
              <a:gdLst/>
              <a:ahLst/>
              <a:cxnLst/>
              <a:rect l="l" t="t" r="r" b="b"/>
              <a:pathLst>
                <a:path w="1677797" h="282067">
                  <a:moveTo>
                    <a:pt x="1677797" y="0"/>
                  </a:moveTo>
                  <a:cubicBezTo>
                    <a:pt x="1677797" y="155829"/>
                    <a:pt x="1302258" y="282067"/>
                    <a:pt x="838962" y="282067"/>
                  </a:cubicBezTo>
                  <a:cubicBezTo>
                    <a:pt x="375666" y="282067"/>
                    <a:pt x="0" y="155829"/>
                    <a:pt x="0" y="0"/>
                  </a:cubicBezTo>
                </a:path>
              </a:pathLst>
            </a:custGeom>
            <a:solidFill>
              <a:srgbClr val="000000">
                <a:alpha val="0"/>
              </a:srgbClr>
            </a:solidFill>
          </p:spPr>
          <p:txBody>
            <a:bodyPr/>
            <a:lstStyle/>
            <a:p>
              <a:endParaRPr lang="zh-TW" altLang="en-US"/>
            </a:p>
          </p:txBody>
        </p:sp>
        <p:sp>
          <p:nvSpPr>
            <p:cNvPr id="26" name="Freeform 26"/>
            <p:cNvSpPr/>
            <p:nvPr/>
          </p:nvSpPr>
          <p:spPr>
            <a:xfrm>
              <a:off x="12700" y="12700"/>
              <a:ext cx="1677670" cy="1692402"/>
            </a:xfrm>
            <a:custGeom>
              <a:avLst/>
              <a:gdLst/>
              <a:ahLst/>
              <a:cxnLst/>
              <a:rect l="l" t="t" r="r" b="b"/>
              <a:pathLst>
                <a:path w="1677670" h="1692402">
                  <a:moveTo>
                    <a:pt x="0" y="282067"/>
                  </a:moveTo>
                  <a:cubicBezTo>
                    <a:pt x="0" y="126238"/>
                    <a:pt x="375539" y="0"/>
                    <a:pt x="838835" y="0"/>
                  </a:cubicBezTo>
                  <a:cubicBezTo>
                    <a:pt x="1302131" y="0"/>
                    <a:pt x="1677670" y="126238"/>
                    <a:pt x="1677670" y="282067"/>
                  </a:cubicBezTo>
                  <a:lnTo>
                    <a:pt x="1677670" y="1410335"/>
                  </a:lnTo>
                  <a:cubicBezTo>
                    <a:pt x="1677670" y="1566164"/>
                    <a:pt x="1302131" y="1692402"/>
                    <a:pt x="838835" y="1692402"/>
                  </a:cubicBezTo>
                  <a:cubicBezTo>
                    <a:pt x="375539" y="1692402"/>
                    <a:pt x="0" y="1566164"/>
                    <a:pt x="0" y="1410335"/>
                  </a:cubicBezTo>
                  <a:close/>
                </a:path>
              </a:pathLst>
            </a:custGeom>
            <a:solidFill>
              <a:srgbClr val="000000">
                <a:alpha val="0"/>
              </a:srgbClr>
            </a:solidFill>
          </p:spPr>
          <p:txBody>
            <a:bodyPr/>
            <a:lstStyle/>
            <a:p>
              <a:endParaRPr lang="zh-TW" altLang="en-US"/>
            </a:p>
          </p:txBody>
        </p:sp>
        <p:sp>
          <p:nvSpPr>
            <p:cNvPr id="27" name="Freeform 27"/>
            <p:cNvSpPr/>
            <p:nvPr/>
          </p:nvSpPr>
          <p:spPr>
            <a:xfrm>
              <a:off x="0" y="0"/>
              <a:ext cx="1703070" cy="1717802"/>
            </a:xfrm>
            <a:custGeom>
              <a:avLst/>
              <a:gdLst/>
              <a:ahLst/>
              <a:cxnLst/>
              <a:rect l="l" t="t" r="r" b="b"/>
              <a:pathLst>
                <a:path w="1703070" h="1717802">
                  <a:moveTo>
                    <a:pt x="0" y="294767"/>
                  </a:moveTo>
                  <a:lnTo>
                    <a:pt x="12700" y="294767"/>
                  </a:lnTo>
                  <a:lnTo>
                    <a:pt x="0" y="294767"/>
                  </a:lnTo>
                  <a:cubicBezTo>
                    <a:pt x="0" y="123825"/>
                    <a:pt x="394462" y="0"/>
                    <a:pt x="851535" y="0"/>
                  </a:cubicBezTo>
                  <a:cubicBezTo>
                    <a:pt x="1308608" y="0"/>
                    <a:pt x="1703070" y="123825"/>
                    <a:pt x="1703070" y="294767"/>
                  </a:cubicBezTo>
                  <a:lnTo>
                    <a:pt x="1690370" y="294767"/>
                  </a:lnTo>
                  <a:lnTo>
                    <a:pt x="1703070" y="294767"/>
                  </a:lnTo>
                  <a:lnTo>
                    <a:pt x="1703070" y="1423035"/>
                  </a:lnTo>
                  <a:lnTo>
                    <a:pt x="1690370" y="1423035"/>
                  </a:lnTo>
                  <a:lnTo>
                    <a:pt x="1703070" y="1423035"/>
                  </a:lnTo>
                  <a:cubicBezTo>
                    <a:pt x="1703070" y="1593977"/>
                    <a:pt x="1308608" y="1717802"/>
                    <a:pt x="851535" y="1717802"/>
                  </a:cubicBezTo>
                  <a:lnTo>
                    <a:pt x="851535" y="1705102"/>
                  </a:lnTo>
                  <a:lnTo>
                    <a:pt x="851535" y="1717802"/>
                  </a:lnTo>
                  <a:cubicBezTo>
                    <a:pt x="394335" y="1717802"/>
                    <a:pt x="0" y="1593977"/>
                    <a:pt x="0" y="1423035"/>
                  </a:cubicBezTo>
                  <a:lnTo>
                    <a:pt x="0" y="294767"/>
                  </a:lnTo>
                  <a:lnTo>
                    <a:pt x="12700" y="294767"/>
                  </a:lnTo>
                  <a:lnTo>
                    <a:pt x="0" y="294767"/>
                  </a:lnTo>
                  <a:moveTo>
                    <a:pt x="25400" y="294767"/>
                  </a:moveTo>
                  <a:lnTo>
                    <a:pt x="25400" y="1423035"/>
                  </a:lnTo>
                  <a:lnTo>
                    <a:pt x="12700" y="1423035"/>
                  </a:lnTo>
                  <a:lnTo>
                    <a:pt x="25400" y="1423035"/>
                  </a:lnTo>
                  <a:cubicBezTo>
                    <a:pt x="25400" y="1563624"/>
                    <a:pt x="382143" y="1692402"/>
                    <a:pt x="851535" y="1692402"/>
                  </a:cubicBezTo>
                  <a:cubicBezTo>
                    <a:pt x="1320927" y="1692402"/>
                    <a:pt x="1677670" y="1563624"/>
                    <a:pt x="1677670" y="1423035"/>
                  </a:cubicBezTo>
                  <a:lnTo>
                    <a:pt x="1677670" y="294767"/>
                  </a:lnTo>
                  <a:cubicBezTo>
                    <a:pt x="1677797" y="154178"/>
                    <a:pt x="1321054" y="25400"/>
                    <a:pt x="851535" y="25400"/>
                  </a:cubicBezTo>
                  <a:lnTo>
                    <a:pt x="851535" y="12700"/>
                  </a:lnTo>
                  <a:lnTo>
                    <a:pt x="851535" y="25400"/>
                  </a:lnTo>
                  <a:cubicBezTo>
                    <a:pt x="382143" y="25400"/>
                    <a:pt x="25400" y="154178"/>
                    <a:pt x="25400" y="294767"/>
                  </a:cubicBezTo>
                  <a:close/>
                </a:path>
              </a:pathLst>
            </a:custGeom>
            <a:solidFill>
              <a:srgbClr val="695D46"/>
            </a:solidFill>
          </p:spPr>
          <p:txBody>
            <a:bodyPr/>
            <a:lstStyle/>
            <a:p>
              <a:endParaRPr lang="zh-TW" altLang="en-US"/>
            </a:p>
          </p:txBody>
        </p:sp>
        <p:sp>
          <p:nvSpPr>
            <p:cNvPr id="28" name="Freeform 28"/>
            <p:cNvSpPr/>
            <p:nvPr/>
          </p:nvSpPr>
          <p:spPr>
            <a:xfrm>
              <a:off x="0" y="294767"/>
              <a:ext cx="1703197" cy="294767"/>
            </a:xfrm>
            <a:custGeom>
              <a:avLst/>
              <a:gdLst/>
              <a:ahLst/>
              <a:cxnLst/>
              <a:rect l="l" t="t" r="r" b="b"/>
              <a:pathLst>
                <a:path w="1703197" h="294767">
                  <a:moveTo>
                    <a:pt x="1703197" y="0"/>
                  </a:moveTo>
                  <a:cubicBezTo>
                    <a:pt x="1703197" y="170942"/>
                    <a:pt x="1308735" y="294767"/>
                    <a:pt x="851662" y="294767"/>
                  </a:cubicBezTo>
                  <a:lnTo>
                    <a:pt x="851662" y="282067"/>
                  </a:lnTo>
                  <a:lnTo>
                    <a:pt x="851662" y="294767"/>
                  </a:lnTo>
                  <a:cubicBezTo>
                    <a:pt x="394462" y="294767"/>
                    <a:pt x="0" y="170942"/>
                    <a:pt x="0" y="0"/>
                  </a:cubicBezTo>
                  <a:lnTo>
                    <a:pt x="25400" y="0"/>
                  </a:lnTo>
                  <a:cubicBezTo>
                    <a:pt x="25400" y="140589"/>
                    <a:pt x="382143" y="269367"/>
                    <a:pt x="851535" y="269367"/>
                  </a:cubicBezTo>
                  <a:cubicBezTo>
                    <a:pt x="1320927" y="269367"/>
                    <a:pt x="1677670" y="140589"/>
                    <a:pt x="1677670" y="0"/>
                  </a:cubicBezTo>
                  <a:close/>
                </a:path>
              </a:pathLst>
            </a:custGeom>
            <a:solidFill>
              <a:srgbClr val="695D46"/>
            </a:solidFill>
          </p:spPr>
          <p:txBody>
            <a:bodyPr/>
            <a:lstStyle/>
            <a:p>
              <a:endParaRPr lang="zh-TW" altLang="en-US"/>
            </a:p>
          </p:txBody>
        </p:sp>
        <p:sp>
          <p:nvSpPr>
            <p:cNvPr id="29" name="Freeform 29"/>
            <p:cNvSpPr/>
            <p:nvPr/>
          </p:nvSpPr>
          <p:spPr>
            <a:xfrm>
              <a:off x="0" y="0"/>
              <a:ext cx="1703070" cy="1717802"/>
            </a:xfrm>
            <a:custGeom>
              <a:avLst/>
              <a:gdLst/>
              <a:ahLst/>
              <a:cxnLst/>
              <a:rect l="l" t="t" r="r" b="b"/>
              <a:pathLst>
                <a:path w="1703070" h="1717802">
                  <a:moveTo>
                    <a:pt x="0" y="294767"/>
                  </a:moveTo>
                  <a:lnTo>
                    <a:pt x="12700" y="294767"/>
                  </a:lnTo>
                  <a:lnTo>
                    <a:pt x="0" y="294767"/>
                  </a:lnTo>
                  <a:cubicBezTo>
                    <a:pt x="0" y="123825"/>
                    <a:pt x="394462" y="0"/>
                    <a:pt x="851535" y="0"/>
                  </a:cubicBezTo>
                  <a:cubicBezTo>
                    <a:pt x="1308608" y="0"/>
                    <a:pt x="1703070" y="123825"/>
                    <a:pt x="1703070" y="294767"/>
                  </a:cubicBezTo>
                  <a:lnTo>
                    <a:pt x="1690370" y="294767"/>
                  </a:lnTo>
                  <a:lnTo>
                    <a:pt x="1703070" y="294767"/>
                  </a:lnTo>
                  <a:lnTo>
                    <a:pt x="1703070" y="1423035"/>
                  </a:lnTo>
                  <a:lnTo>
                    <a:pt x="1690370" y="1423035"/>
                  </a:lnTo>
                  <a:lnTo>
                    <a:pt x="1703070" y="1423035"/>
                  </a:lnTo>
                  <a:cubicBezTo>
                    <a:pt x="1703070" y="1593977"/>
                    <a:pt x="1308608" y="1717802"/>
                    <a:pt x="851535" y="1717802"/>
                  </a:cubicBezTo>
                  <a:lnTo>
                    <a:pt x="851535" y="1705102"/>
                  </a:lnTo>
                  <a:lnTo>
                    <a:pt x="851535" y="1717802"/>
                  </a:lnTo>
                  <a:cubicBezTo>
                    <a:pt x="394335" y="1717802"/>
                    <a:pt x="0" y="1593977"/>
                    <a:pt x="0" y="1423035"/>
                  </a:cubicBezTo>
                  <a:lnTo>
                    <a:pt x="0" y="294767"/>
                  </a:lnTo>
                  <a:lnTo>
                    <a:pt x="12700" y="294767"/>
                  </a:lnTo>
                  <a:lnTo>
                    <a:pt x="0" y="294767"/>
                  </a:lnTo>
                  <a:moveTo>
                    <a:pt x="25400" y="294767"/>
                  </a:moveTo>
                  <a:lnTo>
                    <a:pt x="25400" y="1423035"/>
                  </a:lnTo>
                  <a:lnTo>
                    <a:pt x="12700" y="1423035"/>
                  </a:lnTo>
                  <a:lnTo>
                    <a:pt x="25400" y="1423035"/>
                  </a:lnTo>
                  <a:cubicBezTo>
                    <a:pt x="25400" y="1563624"/>
                    <a:pt x="382143" y="1692402"/>
                    <a:pt x="851535" y="1692402"/>
                  </a:cubicBezTo>
                  <a:cubicBezTo>
                    <a:pt x="1320927" y="1692402"/>
                    <a:pt x="1677670" y="1563624"/>
                    <a:pt x="1677670" y="1423035"/>
                  </a:cubicBezTo>
                  <a:lnTo>
                    <a:pt x="1677670" y="294767"/>
                  </a:lnTo>
                  <a:cubicBezTo>
                    <a:pt x="1677797" y="154178"/>
                    <a:pt x="1321054" y="25400"/>
                    <a:pt x="851535" y="25400"/>
                  </a:cubicBezTo>
                  <a:lnTo>
                    <a:pt x="851535" y="12700"/>
                  </a:lnTo>
                  <a:lnTo>
                    <a:pt x="851535" y="25400"/>
                  </a:lnTo>
                  <a:cubicBezTo>
                    <a:pt x="382143" y="25400"/>
                    <a:pt x="25400" y="154178"/>
                    <a:pt x="25400" y="294767"/>
                  </a:cubicBezTo>
                  <a:close/>
                </a:path>
              </a:pathLst>
            </a:custGeom>
            <a:solidFill>
              <a:srgbClr val="695D46"/>
            </a:solidFill>
          </p:spPr>
          <p:txBody>
            <a:bodyPr/>
            <a:lstStyle/>
            <a:p>
              <a:endParaRPr lang="zh-TW" altLang="en-US"/>
            </a:p>
          </p:txBody>
        </p:sp>
        <p:sp>
          <p:nvSpPr>
            <p:cNvPr id="30" name="TextBox 30"/>
            <p:cNvSpPr txBox="1"/>
            <p:nvPr/>
          </p:nvSpPr>
          <p:spPr>
            <a:xfrm>
              <a:off x="0" y="-19050"/>
              <a:ext cx="1703136" cy="1736893"/>
            </a:xfrm>
            <a:prstGeom prst="rect">
              <a:avLst/>
            </a:prstGeom>
          </p:spPr>
          <p:txBody>
            <a:bodyPr lIns="50800" tIns="50800" rIns="50800" bIns="50800" rtlCol="0" anchor="ctr"/>
            <a:lstStyle/>
            <a:p>
              <a:pPr algn="ctr">
                <a:lnSpc>
                  <a:spcPts val="1920"/>
                </a:lnSpc>
              </a:pPr>
              <a:r>
                <a:rPr lang="en-US" sz="1600">
                  <a:solidFill>
                    <a:srgbClr val="000000"/>
                  </a:solidFill>
                  <a:latin typeface="Arimo"/>
                  <a:ea typeface="Arimo"/>
                  <a:cs typeface="Arimo"/>
                  <a:sym typeface="Arimo"/>
                </a:rPr>
                <a:t>領域知識庫</a:t>
              </a:r>
            </a:p>
          </p:txBody>
        </p:sp>
      </p:grpSp>
      <p:sp>
        <p:nvSpPr>
          <p:cNvPr id="31" name="Freeform 31"/>
          <p:cNvSpPr/>
          <p:nvPr/>
        </p:nvSpPr>
        <p:spPr>
          <a:xfrm>
            <a:off x="4672737" y="6066694"/>
            <a:ext cx="522086" cy="519322"/>
          </a:xfrm>
          <a:custGeom>
            <a:avLst/>
            <a:gdLst/>
            <a:ahLst/>
            <a:cxnLst/>
            <a:rect l="l" t="t" r="r" b="b"/>
            <a:pathLst>
              <a:path w="522086" h="519322">
                <a:moveTo>
                  <a:pt x="0" y="0"/>
                </a:moveTo>
                <a:lnTo>
                  <a:pt x="522086" y="0"/>
                </a:lnTo>
                <a:lnTo>
                  <a:pt x="522086" y="519322"/>
                </a:lnTo>
                <a:lnTo>
                  <a:pt x="0" y="519322"/>
                </a:lnTo>
                <a:lnTo>
                  <a:pt x="0" y="0"/>
                </a:lnTo>
                <a:close/>
              </a:path>
            </a:pathLst>
          </a:custGeom>
          <a:blipFill>
            <a:blip r:embed="rId5"/>
            <a:stretch>
              <a:fillRect l="-4527" r="-4527"/>
            </a:stretch>
          </a:blipFill>
        </p:spPr>
        <p:txBody>
          <a:bodyPr/>
          <a:lstStyle/>
          <a:p>
            <a:endParaRPr lang="zh-TW" altLang="en-US"/>
          </a:p>
        </p:txBody>
      </p:sp>
      <p:grpSp>
        <p:nvGrpSpPr>
          <p:cNvPr id="32" name="Group 32"/>
          <p:cNvGrpSpPr/>
          <p:nvPr/>
        </p:nvGrpSpPr>
        <p:grpSpPr>
          <a:xfrm>
            <a:off x="6544882" y="6127025"/>
            <a:ext cx="2617050" cy="1746450"/>
            <a:chOff x="0" y="0"/>
            <a:chExt cx="3489400" cy="2328600"/>
          </a:xfrm>
        </p:grpSpPr>
        <p:sp>
          <p:nvSpPr>
            <p:cNvPr id="33" name="Freeform 33"/>
            <p:cNvSpPr/>
            <p:nvPr/>
          </p:nvSpPr>
          <p:spPr>
            <a:xfrm>
              <a:off x="12700" y="12700"/>
              <a:ext cx="3464052" cy="2303145"/>
            </a:xfrm>
            <a:custGeom>
              <a:avLst/>
              <a:gdLst/>
              <a:ahLst/>
              <a:cxnLst/>
              <a:rect l="l" t="t" r="r" b="b"/>
              <a:pathLst>
                <a:path w="3464052" h="2303145">
                  <a:moveTo>
                    <a:pt x="0" y="0"/>
                  </a:moveTo>
                  <a:lnTo>
                    <a:pt x="3464052" y="0"/>
                  </a:lnTo>
                  <a:lnTo>
                    <a:pt x="3464052" y="2303145"/>
                  </a:lnTo>
                  <a:lnTo>
                    <a:pt x="0" y="2303145"/>
                  </a:lnTo>
                  <a:close/>
                </a:path>
              </a:pathLst>
            </a:custGeom>
            <a:solidFill>
              <a:srgbClr val="FFE599"/>
            </a:solidFill>
          </p:spPr>
          <p:txBody>
            <a:bodyPr/>
            <a:lstStyle/>
            <a:p>
              <a:endParaRPr lang="zh-TW" altLang="en-US"/>
            </a:p>
          </p:txBody>
        </p:sp>
        <p:sp>
          <p:nvSpPr>
            <p:cNvPr id="34" name="Freeform 34"/>
            <p:cNvSpPr/>
            <p:nvPr/>
          </p:nvSpPr>
          <p:spPr>
            <a:xfrm>
              <a:off x="0" y="0"/>
              <a:ext cx="3489452" cy="2328545"/>
            </a:xfrm>
            <a:custGeom>
              <a:avLst/>
              <a:gdLst/>
              <a:ahLst/>
              <a:cxnLst/>
              <a:rect l="l" t="t" r="r" b="b"/>
              <a:pathLst>
                <a:path w="3489452" h="2328545">
                  <a:moveTo>
                    <a:pt x="12700" y="0"/>
                  </a:moveTo>
                  <a:lnTo>
                    <a:pt x="3476752" y="0"/>
                  </a:lnTo>
                  <a:cubicBezTo>
                    <a:pt x="3483737" y="0"/>
                    <a:pt x="3489452" y="5715"/>
                    <a:pt x="3489452" y="12700"/>
                  </a:cubicBezTo>
                  <a:lnTo>
                    <a:pt x="3489452" y="2315845"/>
                  </a:lnTo>
                  <a:cubicBezTo>
                    <a:pt x="3489452" y="2322830"/>
                    <a:pt x="3483737" y="2328545"/>
                    <a:pt x="3476752" y="2328545"/>
                  </a:cubicBezTo>
                  <a:lnTo>
                    <a:pt x="12700" y="2328545"/>
                  </a:lnTo>
                  <a:cubicBezTo>
                    <a:pt x="5715" y="2328545"/>
                    <a:pt x="0" y="2322830"/>
                    <a:pt x="0" y="2315845"/>
                  </a:cubicBezTo>
                  <a:lnTo>
                    <a:pt x="0" y="12700"/>
                  </a:lnTo>
                  <a:cubicBezTo>
                    <a:pt x="0" y="5715"/>
                    <a:pt x="5715" y="0"/>
                    <a:pt x="12700" y="0"/>
                  </a:cubicBezTo>
                  <a:moveTo>
                    <a:pt x="12700" y="25400"/>
                  </a:moveTo>
                  <a:lnTo>
                    <a:pt x="12700" y="12700"/>
                  </a:lnTo>
                  <a:lnTo>
                    <a:pt x="25400" y="12700"/>
                  </a:lnTo>
                  <a:lnTo>
                    <a:pt x="25400" y="2315845"/>
                  </a:lnTo>
                  <a:lnTo>
                    <a:pt x="12700" y="2315845"/>
                  </a:lnTo>
                  <a:lnTo>
                    <a:pt x="12700" y="2303145"/>
                  </a:lnTo>
                  <a:lnTo>
                    <a:pt x="3476752" y="2303145"/>
                  </a:lnTo>
                  <a:lnTo>
                    <a:pt x="3476752" y="2315845"/>
                  </a:lnTo>
                  <a:lnTo>
                    <a:pt x="3464052" y="2315845"/>
                  </a:lnTo>
                  <a:lnTo>
                    <a:pt x="3464052" y="12700"/>
                  </a:lnTo>
                  <a:lnTo>
                    <a:pt x="3476752" y="12700"/>
                  </a:lnTo>
                  <a:lnTo>
                    <a:pt x="3476752" y="25400"/>
                  </a:lnTo>
                  <a:lnTo>
                    <a:pt x="12700" y="25400"/>
                  </a:lnTo>
                  <a:close/>
                </a:path>
              </a:pathLst>
            </a:custGeom>
            <a:solidFill>
              <a:srgbClr val="695D46"/>
            </a:solidFill>
          </p:spPr>
          <p:txBody>
            <a:bodyPr/>
            <a:lstStyle/>
            <a:p>
              <a:endParaRPr lang="zh-TW" altLang="en-US"/>
            </a:p>
          </p:txBody>
        </p:sp>
        <p:sp>
          <p:nvSpPr>
            <p:cNvPr id="35" name="TextBox 35"/>
            <p:cNvSpPr txBox="1"/>
            <p:nvPr/>
          </p:nvSpPr>
          <p:spPr>
            <a:xfrm>
              <a:off x="0" y="-19050"/>
              <a:ext cx="3489400" cy="2347650"/>
            </a:xfrm>
            <a:prstGeom prst="rect">
              <a:avLst/>
            </a:prstGeom>
          </p:spPr>
          <p:txBody>
            <a:bodyPr lIns="50800" tIns="50800" rIns="50800" bIns="50800" rtlCol="0" anchor="ctr"/>
            <a:lstStyle/>
            <a:p>
              <a:pPr algn="ctr">
                <a:lnSpc>
                  <a:spcPts val="3359"/>
                </a:lnSpc>
              </a:pPr>
              <a:r>
                <a:rPr lang="en-US" sz="2799">
                  <a:solidFill>
                    <a:srgbClr val="000000"/>
                  </a:solidFill>
                  <a:latin typeface="Arimo"/>
                  <a:ea typeface="Arimo"/>
                  <a:cs typeface="Arimo"/>
                  <a:sym typeface="Arimo"/>
                </a:rPr>
                <a:t>檢索器</a:t>
              </a:r>
            </a:p>
            <a:p>
              <a:pPr algn="ctr">
                <a:lnSpc>
                  <a:spcPts val="2400"/>
                </a:lnSpc>
              </a:pPr>
              <a:r>
                <a:rPr lang="en-US" sz="2000">
                  <a:solidFill>
                    <a:srgbClr val="000000"/>
                  </a:solidFill>
                  <a:latin typeface="Arimo"/>
                  <a:ea typeface="Arimo"/>
                  <a:cs typeface="Arimo"/>
                  <a:sym typeface="Arimo"/>
                </a:rPr>
                <a:t>(BM25, encoder, vector search)</a:t>
              </a:r>
            </a:p>
          </p:txBody>
        </p:sp>
      </p:grpSp>
      <p:grpSp>
        <p:nvGrpSpPr>
          <p:cNvPr id="36" name="Group 36"/>
          <p:cNvGrpSpPr/>
          <p:nvPr/>
        </p:nvGrpSpPr>
        <p:grpSpPr>
          <a:xfrm>
            <a:off x="10559408" y="6127025"/>
            <a:ext cx="2386650" cy="1746450"/>
            <a:chOff x="0" y="0"/>
            <a:chExt cx="3182200" cy="2328600"/>
          </a:xfrm>
        </p:grpSpPr>
        <p:sp>
          <p:nvSpPr>
            <p:cNvPr id="37" name="Freeform 37"/>
            <p:cNvSpPr/>
            <p:nvPr/>
          </p:nvSpPr>
          <p:spPr>
            <a:xfrm>
              <a:off x="12700" y="12700"/>
              <a:ext cx="3156839" cy="2303145"/>
            </a:xfrm>
            <a:custGeom>
              <a:avLst/>
              <a:gdLst/>
              <a:ahLst/>
              <a:cxnLst/>
              <a:rect l="l" t="t" r="r" b="b"/>
              <a:pathLst>
                <a:path w="3156839" h="2303145">
                  <a:moveTo>
                    <a:pt x="0" y="0"/>
                  </a:moveTo>
                  <a:lnTo>
                    <a:pt x="3156839" y="0"/>
                  </a:lnTo>
                  <a:lnTo>
                    <a:pt x="3156839" y="2303145"/>
                  </a:lnTo>
                  <a:lnTo>
                    <a:pt x="0" y="2303145"/>
                  </a:lnTo>
                  <a:close/>
                </a:path>
              </a:pathLst>
            </a:custGeom>
            <a:solidFill>
              <a:srgbClr val="C9DAF8"/>
            </a:solidFill>
          </p:spPr>
          <p:txBody>
            <a:bodyPr/>
            <a:lstStyle/>
            <a:p>
              <a:endParaRPr lang="zh-TW" altLang="en-US"/>
            </a:p>
          </p:txBody>
        </p:sp>
        <p:sp>
          <p:nvSpPr>
            <p:cNvPr id="38" name="Freeform 38"/>
            <p:cNvSpPr/>
            <p:nvPr/>
          </p:nvSpPr>
          <p:spPr>
            <a:xfrm>
              <a:off x="0" y="0"/>
              <a:ext cx="3182239" cy="2328545"/>
            </a:xfrm>
            <a:custGeom>
              <a:avLst/>
              <a:gdLst/>
              <a:ahLst/>
              <a:cxnLst/>
              <a:rect l="l" t="t" r="r" b="b"/>
              <a:pathLst>
                <a:path w="3182239" h="2328545">
                  <a:moveTo>
                    <a:pt x="12700" y="0"/>
                  </a:moveTo>
                  <a:lnTo>
                    <a:pt x="3169539" y="0"/>
                  </a:lnTo>
                  <a:cubicBezTo>
                    <a:pt x="3176524" y="0"/>
                    <a:pt x="3182239" y="5715"/>
                    <a:pt x="3182239" y="12700"/>
                  </a:cubicBezTo>
                  <a:lnTo>
                    <a:pt x="3182239" y="2315845"/>
                  </a:lnTo>
                  <a:cubicBezTo>
                    <a:pt x="3182239" y="2322830"/>
                    <a:pt x="3176524" y="2328545"/>
                    <a:pt x="3169539" y="2328545"/>
                  </a:cubicBezTo>
                  <a:lnTo>
                    <a:pt x="12700" y="2328545"/>
                  </a:lnTo>
                  <a:cubicBezTo>
                    <a:pt x="5715" y="2328545"/>
                    <a:pt x="0" y="2322830"/>
                    <a:pt x="0" y="2315845"/>
                  </a:cubicBezTo>
                  <a:lnTo>
                    <a:pt x="0" y="12700"/>
                  </a:lnTo>
                  <a:cubicBezTo>
                    <a:pt x="0" y="5715"/>
                    <a:pt x="5715" y="0"/>
                    <a:pt x="12700" y="0"/>
                  </a:cubicBezTo>
                  <a:moveTo>
                    <a:pt x="12700" y="25400"/>
                  </a:moveTo>
                  <a:lnTo>
                    <a:pt x="12700" y="12700"/>
                  </a:lnTo>
                  <a:lnTo>
                    <a:pt x="25400" y="12700"/>
                  </a:lnTo>
                  <a:lnTo>
                    <a:pt x="25400" y="2315845"/>
                  </a:lnTo>
                  <a:lnTo>
                    <a:pt x="12700" y="2315845"/>
                  </a:lnTo>
                  <a:lnTo>
                    <a:pt x="12700" y="2303145"/>
                  </a:lnTo>
                  <a:lnTo>
                    <a:pt x="3169539" y="2303145"/>
                  </a:lnTo>
                  <a:lnTo>
                    <a:pt x="3169539" y="2315845"/>
                  </a:lnTo>
                  <a:lnTo>
                    <a:pt x="3156839" y="2315845"/>
                  </a:lnTo>
                  <a:lnTo>
                    <a:pt x="3156839" y="12700"/>
                  </a:lnTo>
                  <a:lnTo>
                    <a:pt x="3169539" y="12700"/>
                  </a:lnTo>
                  <a:lnTo>
                    <a:pt x="3169539" y="25400"/>
                  </a:lnTo>
                  <a:lnTo>
                    <a:pt x="12700" y="25400"/>
                  </a:lnTo>
                  <a:close/>
                </a:path>
              </a:pathLst>
            </a:custGeom>
            <a:solidFill>
              <a:srgbClr val="695D46"/>
            </a:solidFill>
          </p:spPr>
          <p:txBody>
            <a:bodyPr/>
            <a:lstStyle/>
            <a:p>
              <a:endParaRPr lang="zh-TW" altLang="en-US"/>
            </a:p>
          </p:txBody>
        </p:sp>
        <p:sp>
          <p:nvSpPr>
            <p:cNvPr id="39" name="TextBox 39"/>
            <p:cNvSpPr txBox="1"/>
            <p:nvPr/>
          </p:nvSpPr>
          <p:spPr>
            <a:xfrm>
              <a:off x="0" y="-19050"/>
              <a:ext cx="3182200" cy="2347650"/>
            </a:xfrm>
            <a:prstGeom prst="rect">
              <a:avLst/>
            </a:prstGeom>
          </p:spPr>
          <p:txBody>
            <a:bodyPr lIns="50800" tIns="50800" rIns="50800" bIns="50800" rtlCol="0" anchor="ctr"/>
            <a:lstStyle/>
            <a:p>
              <a:pPr algn="ctr">
                <a:lnSpc>
                  <a:spcPts val="3359"/>
                </a:lnSpc>
              </a:pPr>
              <a:r>
                <a:rPr lang="en-US" sz="2799">
                  <a:solidFill>
                    <a:srgbClr val="000000"/>
                  </a:solidFill>
                  <a:latin typeface="Arimo"/>
                  <a:ea typeface="Arimo"/>
                  <a:cs typeface="Arimo"/>
                  <a:sym typeface="Arimo"/>
                </a:rPr>
                <a:t>生成器</a:t>
              </a:r>
            </a:p>
            <a:p>
              <a:pPr algn="ctr">
                <a:lnSpc>
                  <a:spcPts val="2400"/>
                </a:lnSpc>
              </a:pPr>
              <a:r>
                <a:rPr lang="en-US" sz="2000">
                  <a:solidFill>
                    <a:srgbClr val="000000"/>
                  </a:solidFill>
                  <a:latin typeface="Arimo"/>
                  <a:ea typeface="Arimo"/>
                  <a:cs typeface="Arimo"/>
                  <a:sym typeface="Arimo"/>
                </a:rPr>
                <a:t>(LLM: PaLM)</a:t>
              </a:r>
            </a:p>
          </p:txBody>
        </p:sp>
      </p:grpSp>
      <p:sp>
        <p:nvSpPr>
          <p:cNvPr id="40" name="AutoShape 40"/>
          <p:cNvSpPr/>
          <p:nvPr/>
        </p:nvSpPr>
        <p:spPr>
          <a:xfrm rot="10676861">
            <a:off x="5591709" y="6733850"/>
            <a:ext cx="934049" cy="0"/>
          </a:xfrm>
          <a:prstGeom prst="line">
            <a:avLst/>
          </a:prstGeom>
          <a:ln w="9525" cap="rnd">
            <a:solidFill>
              <a:srgbClr val="695D46"/>
            </a:solidFill>
            <a:prstDash val="solid"/>
            <a:headEnd type="none" w="sm" len="sm"/>
            <a:tailEnd type="triangle" w="lg" len="med"/>
          </a:ln>
        </p:spPr>
        <p:txBody>
          <a:bodyPr/>
          <a:lstStyle/>
          <a:p>
            <a:endParaRPr lang="zh-TW" altLang="en-US"/>
          </a:p>
        </p:txBody>
      </p:sp>
      <p:sp>
        <p:nvSpPr>
          <p:cNvPr id="41" name="AutoShape 41"/>
          <p:cNvSpPr/>
          <p:nvPr/>
        </p:nvSpPr>
        <p:spPr>
          <a:xfrm rot="70148">
            <a:off x="5591763" y="7137416"/>
            <a:ext cx="933644" cy="0"/>
          </a:xfrm>
          <a:prstGeom prst="line">
            <a:avLst/>
          </a:prstGeom>
          <a:ln w="9525" cap="rnd">
            <a:solidFill>
              <a:srgbClr val="695D46"/>
            </a:solidFill>
            <a:prstDash val="solid"/>
            <a:headEnd type="none" w="sm" len="sm"/>
            <a:tailEnd type="triangle" w="lg" len="med"/>
          </a:ln>
        </p:spPr>
        <p:txBody>
          <a:bodyPr/>
          <a:lstStyle/>
          <a:p>
            <a:endParaRPr lang="zh-TW" altLang="en-US"/>
          </a:p>
        </p:txBody>
      </p:sp>
      <p:sp>
        <p:nvSpPr>
          <p:cNvPr id="42" name="TextBox 42"/>
          <p:cNvSpPr txBox="1"/>
          <p:nvPr/>
        </p:nvSpPr>
        <p:spPr>
          <a:xfrm>
            <a:off x="5567579" y="6501012"/>
            <a:ext cx="982200" cy="226695"/>
          </a:xfrm>
          <a:prstGeom prst="rect">
            <a:avLst/>
          </a:prstGeom>
        </p:spPr>
        <p:txBody>
          <a:bodyPr lIns="0" tIns="0" rIns="0" bIns="0" rtlCol="0" anchor="t">
            <a:spAutoFit/>
          </a:bodyPr>
          <a:lstStyle/>
          <a:p>
            <a:pPr algn="ctr">
              <a:lnSpc>
                <a:spcPts val="1439"/>
              </a:lnSpc>
            </a:pPr>
            <a:r>
              <a:rPr lang="en-US" sz="1500">
                <a:solidFill>
                  <a:srgbClr val="000000"/>
                </a:solidFill>
                <a:latin typeface="Arial"/>
                <a:ea typeface="Arial"/>
                <a:cs typeface="Arial"/>
                <a:sym typeface="Arial"/>
              </a:rPr>
              <a:t>問題</a:t>
            </a:r>
          </a:p>
        </p:txBody>
      </p:sp>
      <p:sp>
        <p:nvSpPr>
          <p:cNvPr id="43" name="TextBox 43"/>
          <p:cNvSpPr txBox="1"/>
          <p:nvPr/>
        </p:nvSpPr>
        <p:spPr>
          <a:xfrm>
            <a:off x="5625498" y="7204090"/>
            <a:ext cx="866363" cy="226695"/>
          </a:xfrm>
          <a:prstGeom prst="rect">
            <a:avLst/>
          </a:prstGeom>
        </p:spPr>
        <p:txBody>
          <a:bodyPr lIns="0" tIns="0" rIns="0" bIns="0" rtlCol="0" anchor="t">
            <a:spAutoFit/>
          </a:bodyPr>
          <a:lstStyle/>
          <a:p>
            <a:pPr algn="ctr">
              <a:lnSpc>
                <a:spcPts val="1439"/>
              </a:lnSpc>
            </a:pPr>
            <a:r>
              <a:rPr lang="en-US" sz="1500">
                <a:solidFill>
                  <a:srgbClr val="000000"/>
                </a:solidFill>
                <a:latin typeface="Arial"/>
                <a:ea typeface="Arial"/>
                <a:cs typeface="Arial"/>
                <a:sym typeface="Arial"/>
              </a:rPr>
              <a:t>相關內容</a:t>
            </a:r>
          </a:p>
        </p:txBody>
      </p:sp>
      <p:sp>
        <p:nvSpPr>
          <p:cNvPr id="44" name="TextBox 44"/>
          <p:cNvSpPr txBox="1"/>
          <p:nvPr/>
        </p:nvSpPr>
        <p:spPr>
          <a:xfrm>
            <a:off x="7214242" y="4235742"/>
            <a:ext cx="1297365" cy="207645"/>
          </a:xfrm>
          <a:prstGeom prst="rect">
            <a:avLst/>
          </a:prstGeom>
        </p:spPr>
        <p:txBody>
          <a:bodyPr lIns="0" tIns="0" rIns="0" bIns="0" rtlCol="0" anchor="t">
            <a:spAutoFit/>
          </a:bodyPr>
          <a:lstStyle/>
          <a:p>
            <a:pPr algn="ctr">
              <a:lnSpc>
                <a:spcPts val="1439"/>
              </a:lnSpc>
            </a:pPr>
            <a:r>
              <a:rPr lang="en-US" sz="1500" b="1" i="1">
                <a:solidFill>
                  <a:srgbClr val="9900FF"/>
                </a:solidFill>
                <a:latin typeface="Arimo Bold Italics"/>
                <a:ea typeface="Arimo Bold Italics"/>
                <a:cs typeface="Arimo Bold Italics"/>
                <a:sym typeface="Arimo Bold Italics"/>
              </a:rPr>
              <a:t>輸入問題</a:t>
            </a:r>
          </a:p>
        </p:txBody>
      </p:sp>
      <p:sp>
        <p:nvSpPr>
          <p:cNvPr id="45" name="AutoShape 45"/>
          <p:cNvSpPr/>
          <p:nvPr/>
        </p:nvSpPr>
        <p:spPr>
          <a:xfrm rot="45613">
            <a:off x="9142819" y="7000250"/>
            <a:ext cx="1435776" cy="0"/>
          </a:xfrm>
          <a:prstGeom prst="line">
            <a:avLst/>
          </a:prstGeom>
          <a:ln w="9525" cap="rnd">
            <a:solidFill>
              <a:srgbClr val="695D46"/>
            </a:solidFill>
            <a:prstDash val="solid"/>
            <a:headEnd type="none" w="sm" len="sm"/>
            <a:tailEnd type="triangle" w="lg" len="med"/>
          </a:ln>
        </p:spPr>
        <p:txBody>
          <a:bodyPr/>
          <a:lstStyle/>
          <a:p>
            <a:endParaRPr lang="zh-TW" altLang="en-US"/>
          </a:p>
        </p:txBody>
      </p:sp>
      <p:sp>
        <p:nvSpPr>
          <p:cNvPr id="46" name="TextBox 46"/>
          <p:cNvSpPr txBox="1"/>
          <p:nvPr/>
        </p:nvSpPr>
        <p:spPr>
          <a:xfrm>
            <a:off x="9519663" y="6497478"/>
            <a:ext cx="760200" cy="410718"/>
          </a:xfrm>
          <a:prstGeom prst="rect">
            <a:avLst/>
          </a:prstGeom>
        </p:spPr>
        <p:txBody>
          <a:bodyPr lIns="0" tIns="0" rIns="0" bIns="0" rtlCol="0" anchor="t">
            <a:spAutoFit/>
          </a:bodyPr>
          <a:lstStyle/>
          <a:p>
            <a:pPr algn="ctr">
              <a:lnSpc>
                <a:spcPts val="1536"/>
              </a:lnSpc>
            </a:pPr>
            <a:r>
              <a:rPr lang="en-US" sz="1600">
                <a:solidFill>
                  <a:srgbClr val="000000"/>
                </a:solidFill>
                <a:latin typeface="Arimo"/>
                <a:ea typeface="Arimo"/>
                <a:cs typeface="Arimo"/>
                <a:sym typeface="Arimo"/>
              </a:rPr>
              <a:t>最佳解排序</a:t>
            </a:r>
          </a:p>
        </p:txBody>
      </p:sp>
      <p:sp>
        <p:nvSpPr>
          <p:cNvPr id="47" name="TextBox 47"/>
          <p:cNvSpPr txBox="1"/>
          <p:nvPr/>
        </p:nvSpPr>
        <p:spPr>
          <a:xfrm>
            <a:off x="6184028" y="3555755"/>
            <a:ext cx="5740350" cy="409575"/>
          </a:xfrm>
          <a:prstGeom prst="rect">
            <a:avLst/>
          </a:prstGeom>
        </p:spPr>
        <p:txBody>
          <a:bodyPr lIns="0" tIns="0" rIns="0" bIns="0" rtlCol="0" anchor="t">
            <a:spAutoFit/>
          </a:bodyPr>
          <a:lstStyle/>
          <a:p>
            <a:pPr algn="ctr">
              <a:lnSpc>
                <a:spcPts val="3120"/>
              </a:lnSpc>
            </a:pPr>
            <a:r>
              <a:rPr lang="en-US" sz="2600">
                <a:solidFill>
                  <a:srgbClr val="38761D"/>
                </a:solidFill>
                <a:latin typeface="Arimo"/>
                <a:ea typeface="Arimo"/>
                <a:cs typeface="Arimo"/>
                <a:sym typeface="Arimo"/>
              </a:rPr>
              <a:t>檢索增強生成</a:t>
            </a:r>
          </a:p>
        </p:txBody>
      </p:sp>
      <p:sp>
        <p:nvSpPr>
          <p:cNvPr id="48" name="AutoShape 48"/>
          <p:cNvSpPr/>
          <p:nvPr/>
        </p:nvSpPr>
        <p:spPr>
          <a:xfrm rot="5360565">
            <a:off x="7023020" y="5315878"/>
            <a:ext cx="1660759" cy="0"/>
          </a:xfrm>
          <a:prstGeom prst="line">
            <a:avLst/>
          </a:prstGeom>
          <a:ln w="9525" cap="rnd">
            <a:solidFill>
              <a:srgbClr val="000000"/>
            </a:solidFill>
            <a:prstDash val="solid"/>
            <a:headEnd type="none" w="sm" len="sm"/>
            <a:tailEnd type="triangle" w="lg" len="med"/>
          </a:ln>
        </p:spPr>
        <p:txBody>
          <a:bodyPr/>
          <a:lstStyle/>
          <a:p>
            <a:endParaRPr lang="zh-TW" altLang="en-US"/>
          </a:p>
        </p:txBody>
      </p:sp>
      <p:sp>
        <p:nvSpPr>
          <p:cNvPr id="49" name="TextBox 49"/>
          <p:cNvSpPr txBox="1"/>
          <p:nvPr/>
        </p:nvSpPr>
        <p:spPr>
          <a:xfrm>
            <a:off x="13478241" y="6901190"/>
            <a:ext cx="760200" cy="207645"/>
          </a:xfrm>
          <a:prstGeom prst="rect">
            <a:avLst/>
          </a:prstGeom>
        </p:spPr>
        <p:txBody>
          <a:bodyPr lIns="0" tIns="0" rIns="0" bIns="0" rtlCol="0" anchor="t">
            <a:spAutoFit/>
          </a:bodyPr>
          <a:lstStyle/>
          <a:p>
            <a:pPr algn="ctr">
              <a:lnSpc>
                <a:spcPts val="1439"/>
              </a:lnSpc>
            </a:pPr>
            <a:r>
              <a:rPr lang="en-US" sz="1500" b="1">
                <a:solidFill>
                  <a:srgbClr val="9900FF"/>
                </a:solidFill>
                <a:latin typeface="Arimo Bold"/>
                <a:ea typeface="Arimo Bold"/>
                <a:cs typeface="Arimo Bold"/>
                <a:sym typeface="Arimo Bold"/>
              </a:rPr>
              <a:t>答案</a:t>
            </a:r>
          </a:p>
        </p:txBody>
      </p:sp>
      <p:sp>
        <p:nvSpPr>
          <p:cNvPr id="50" name="AutoShape 50"/>
          <p:cNvSpPr/>
          <p:nvPr/>
        </p:nvSpPr>
        <p:spPr>
          <a:xfrm>
            <a:off x="12927008" y="6995487"/>
            <a:ext cx="705249" cy="0"/>
          </a:xfrm>
          <a:prstGeom prst="line">
            <a:avLst/>
          </a:prstGeom>
          <a:ln w="9525" cap="rnd">
            <a:solidFill>
              <a:srgbClr val="695D46"/>
            </a:solidFill>
            <a:prstDash val="solid"/>
            <a:headEnd type="none" w="sm" len="sm"/>
            <a:tailEnd type="triangle" w="lg" len="med"/>
          </a:ln>
        </p:spPr>
        <p:txBody>
          <a:bodyPr/>
          <a:lstStyle/>
          <a:p>
            <a:endParaRPr lang="zh-TW" altLang="en-US"/>
          </a:p>
        </p:txBody>
      </p:sp>
      <p:sp>
        <p:nvSpPr>
          <p:cNvPr id="51" name="AutoShape 51"/>
          <p:cNvSpPr/>
          <p:nvPr/>
        </p:nvSpPr>
        <p:spPr>
          <a:xfrm rot="1589024">
            <a:off x="8134311" y="5292350"/>
            <a:ext cx="3828845" cy="0"/>
          </a:xfrm>
          <a:prstGeom prst="line">
            <a:avLst/>
          </a:prstGeom>
          <a:ln w="9525" cap="rnd">
            <a:solidFill>
              <a:srgbClr val="000000"/>
            </a:solidFill>
            <a:prstDash val="solid"/>
            <a:headEnd type="none" w="sm" len="sm"/>
            <a:tailEnd type="triangle" w="lg" len="med"/>
          </a:ln>
        </p:spPr>
        <p:txBody>
          <a:bodyPr/>
          <a:lstStyle/>
          <a:p>
            <a:endParaRPr lang="zh-TW" altLang="en-US"/>
          </a:p>
        </p:txBody>
      </p:sp>
      <p:sp>
        <p:nvSpPr>
          <p:cNvPr id="52" name="TextBox 52"/>
          <p:cNvSpPr txBox="1"/>
          <p:nvPr/>
        </p:nvSpPr>
        <p:spPr>
          <a:xfrm>
            <a:off x="1269482" y="1139556"/>
            <a:ext cx="12362775" cy="196215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這時候，會們就會用到......</a:t>
            </a:r>
          </a:p>
          <a:p>
            <a:pPr algn="l">
              <a:lnSpc>
                <a:spcPts val="7999"/>
              </a:lnSpc>
            </a:pPr>
            <a:r>
              <a:rPr lang="en-US" sz="6399" b="1">
                <a:solidFill>
                  <a:srgbClr val="131416"/>
                </a:solidFill>
                <a:latin typeface="Arimo Bold"/>
                <a:ea typeface="Arimo Bold"/>
                <a:cs typeface="Arimo Bold"/>
                <a:sym typeface="Arimo Bold"/>
              </a:rPr>
              <a:t>檢索增強生成 </a:t>
            </a:r>
          </a:p>
          <a:p>
            <a:pPr algn="l">
              <a:lnSpc>
                <a:spcPts val="4000"/>
              </a:lnSpc>
            </a:pPr>
            <a:r>
              <a:rPr lang="en-US" sz="3200" b="1">
                <a:solidFill>
                  <a:srgbClr val="131416"/>
                </a:solidFill>
                <a:latin typeface="Arimo Bold"/>
                <a:ea typeface="Arimo Bold"/>
                <a:cs typeface="Arimo Bold"/>
                <a:sym typeface="Arimo Bold"/>
              </a:rPr>
              <a:t>(RAG-Retrieval Augmented Generate)</a:t>
            </a:r>
          </a:p>
        </p:txBody>
      </p:sp>
      <p:sp>
        <p:nvSpPr>
          <p:cNvPr id="53" name="文字方塊 52">
            <a:extLst>
              <a:ext uri="{FF2B5EF4-FFF2-40B4-BE49-F238E27FC236}">
                <a16:creationId xmlns:a16="http://schemas.microsoft.com/office/drawing/2014/main" id="{36F77FCF-0B77-9836-1506-FDD365241BF1}"/>
              </a:ext>
            </a:extLst>
          </p:cNvPr>
          <p:cNvSpPr txBox="1"/>
          <p:nvPr/>
        </p:nvSpPr>
        <p:spPr>
          <a:xfrm>
            <a:off x="4239821" y="7835093"/>
            <a:ext cx="4095387" cy="307777"/>
          </a:xfrm>
          <a:prstGeom prst="rect">
            <a:avLst/>
          </a:prstGeom>
          <a:noFill/>
        </p:spPr>
        <p:txBody>
          <a:bodyPr wrap="square" rtlCol="0">
            <a:spAutoFit/>
          </a:bodyPr>
          <a:lstStyle/>
          <a:p>
            <a:r>
              <a:rPr lang="en-US" altLang="zh-TW" sz="1400" dirty="0" err="1">
                <a:solidFill>
                  <a:srgbClr val="666666"/>
                </a:solidFill>
                <a:latin typeface="Arimo"/>
                <a:ea typeface="Arimo"/>
                <a:cs typeface="Arimo"/>
                <a:sym typeface="Arimo"/>
              </a:rPr>
              <a:t>資訊檢索系統</a:t>
            </a:r>
            <a:r>
              <a:rPr lang="en-US" altLang="zh-TW" sz="1400" dirty="0">
                <a:solidFill>
                  <a:srgbClr val="666666"/>
                </a:solidFill>
                <a:latin typeface="Arimo"/>
                <a:ea typeface="Arimo"/>
                <a:cs typeface="Arimo"/>
                <a:sym typeface="Arimo"/>
              </a:rPr>
              <a:t>(</a:t>
            </a:r>
            <a:r>
              <a:rPr lang="en-US" altLang="zh-TW" sz="1400" dirty="0" err="1">
                <a:solidFill>
                  <a:srgbClr val="666666"/>
                </a:solidFill>
                <a:latin typeface="Arimo"/>
                <a:ea typeface="Arimo"/>
                <a:cs typeface="Arimo"/>
                <a:sym typeface="Arimo"/>
              </a:rPr>
              <a:t>IR,Information</a:t>
            </a:r>
            <a:r>
              <a:rPr lang="en-US" altLang="zh-TW" sz="1400" dirty="0">
                <a:solidFill>
                  <a:srgbClr val="666666"/>
                </a:solidFill>
                <a:latin typeface="Arimo"/>
                <a:ea typeface="Arimo"/>
                <a:cs typeface="Arimo"/>
                <a:sym typeface="Arimo"/>
              </a:rPr>
              <a:t> Retrieval) </a:t>
            </a:r>
          </a:p>
        </p:txBody>
      </p:sp>
      <p:sp>
        <p:nvSpPr>
          <p:cNvPr id="54" name="文字方塊 53">
            <a:extLst>
              <a:ext uri="{FF2B5EF4-FFF2-40B4-BE49-F238E27FC236}">
                <a16:creationId xmlns:a16="http://schemas.microsoft.com/office/drawing/2014/main" id="{23E0DAF8-B94B-0F42-789D-D722F1160A23}"/>
              </a:ext>
            </a:extLst>
          </p:cNvPr>
          <p:cNvSpPr txBox="1"/>
          <p:nvPr/>
        </p:nvSpPr>
        <p:spPr>
          <a:xfrm>
            <a:off x="11353800" y="7898078"/>
            <a:ext cx="1377025" cy="307777"/>
          </a:xfrm>
          <a:prstGeom prst="rect">
            <a:avLst/>
          </a:prstGeom>
          <a:noFill/>
        </p:spPr>
        <p:txBody>
          <a:bodyPr wrap="square" rtlCol="0">
            <a:spAutoFit/>
          </a:bodyPr>
          <a:lstStyle/>
          <a:p>
            <a:r>
              <a:rPr lang="zh-TW" altLang="en-US" sz="1400" dirty="0"/>
              <a:t>文字生成</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2962612" y="4480242"/>
            <a:ext cx="12362775" cy="1297940"/>
          </a:xfrm>
          <a:prstGeom prst="rect">
            <a:avLst/>
          </a:prstGeom>
        </p:spPr>
        <p:txBody>
          <a:bodyPr lIns="0" tIns="0" rIns="0" bIns="0" rtlCol="0" anchor="t">
            <a:spAutoFit/>
          </a:bodyPr>
          <a:lstStyle/>
          <a:p>
            <a:pPr algn="ctr">
              <a:lnSpc>
                <a:spcPts val="3499"/>
              </a:lnSpc>
            </a:pPr>
            <a:r>
              <a:rPr lang="en-US" sz="2799" b="1">
                <a:solidFill>
                  <a:srgbClr val="131416"/>
                </a:solidFill>
                <a:latin typeface="Arimo Bold"/>
                <a:ea typeface="Arimo Bold"/>
                <a:cs typeface="Arimo Bold"/>
                <a:sym typeface="Arimo Bold"/>
              </a:rPr>
              <a:t>還是不太懂甚麼是......</a:t>
            </a:r>
          </a:p>
          <a:p>
            <a:pPr algn="ctr">
              <a:lnSpc>
                <a:spcPts val="6750"/>
              </a:lnSpc>
            </a:pPr>
            <a:r>
              <a:rPr lang="en-US" sz="5400" b="1">
                <a:solidFill>
                  <a:srgbClr val="131416"/>
                </a:solidFill>
                <a:latin typeface="Arimo Bold"/>
                <a:ea typeface="Arimo Bold"/>
                <a:cs typeface="Arimo Bold"/>
                <a:sym typeface="Arimo Bold"/>
              </a:rPr>
              <a:t>檢索增強生成?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1363</TotalTime>
  <Words>7321</Words>
  <Application>Microsoft Office PowerPoint</Application>
  <PresentationFormat>自訂</PresentationFormat>
  <Paragraphs>568</Paragraphs>
  <Slides>25</Slides>
  <Notes>23</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25</vt:i4>
      </vt:variant>
    </vt:vector>
  </HeadingPairs>
  <TitlesOfParts>
    <vt:vector size="38" baseType="lpstr">
      <vt:lpstr>Arial Bold</vt:lpstr>
      <vt:lpstr>Arimo</vt:lpstr>
      <vt:lpstr>Calibri</vt:lpstr>
      <vt:lpstr>DM Sans</vt:lpstr>
      <vt:lpstr>WenQuanYi</vt:lpstr>
      <vt:lpstr>Arimo Bold</vt:lpstr>
      <vt:lpstr>Arimo Italics</vt:lpstr>
      <vt:lpstr>Sailors Italics</vt:lpstr>
      <vt:lpstr>Sailors</vt:lpstr>
      <vt:lpstr>DM Sans Bold</vt:lpstr>
      <vt:lpstr>Arimo Bold Italics</vt:lpstr>
      <vt:lpstr>Arial</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Introuction and Implementation to RAG</dc:title>
  <cp:lastModifiedBy>楷鈞 吳</cp:lastModifiedBy>
  <cp:revision>6</cp:revision>
  <dcterms:created xsi:type="dcterms:W3CDTF">2006-08-16T00:00:00Z</dcterms:created>
  <dcterms:modified xsi:type="dcterms:W3CDTF">2025-01-10T02:57:11Z</dcterms:modified>
  <dc:identifier>DAGamUUNXWY</dc:identifier>
</cp:coreProperties>
</file>